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70" r:id="rId3"/>
    <p:sldId id="305" r:id="rId4"/>
    <p:sldId id="281" r:id="rId5"/>
    <p:sldId id="272" r:id="rId6"/>
    <p:sldId id="300" r:id="rId7"/>
    <p:sldId id="273" r:id="rId8"/>
    <p:sldId id="274" r:id="rId9"/>
    <p:sldId id="260" r:id="rId10"/>
    <p:sldId id="285" r:id="rId11"/>
    <p:sldId id="287" r:id="rId12"/>
    <p:sldId id="265" r:id="rId13"/>
    <p:sldId id="288" r:id="rId14"/>
    <p:sldId id="289" r:id="rId15"/>
    <p:sldId id="291" r:id="rId16"/>
    <p:sldId id="299" r:id="rId17"/>
    <p:sldId id="304" r:id="rId18"/>
    <p:sldId id="294" r:id="rId19"/>
    <p:sldId id="298" r:id="rId20"/>
    <p:sldId id="302" r:id="rId21"/>
    <p:sldId id="303" r:id="rId22"/>
    <p:sldId id="283" r:id="rId23"/>
    <p:sldId id="295" r:id="rId24"/>
    <p:sldId id="286" r:id="rId25"/>
    <p:sldId id="306" r:id="rId26"/>
    <p:sldId id="262" r:id="rId27"/>
    <p:sldId id="296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Bagazinski" initials="MB" lastIdx="6" clrIdx="0">
    <p:extLst>
      <p:ext uri="{19B8F6BF-5375-455C-9EA6-DF929625EA0E}">
        <p15:presenceInfo xmlns:p15="http://schemas.microsoft.com/office/powerpoint/2012/main" userId="95fe8538341db28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5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Benchmark GA at Different</a:t>
            </a:r>
            <a:r>
              <a:rPr lang="en-US" baseline="0"/>
              <a:t> Population Sizes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Bmark10!$B$2</c:f>
              <c:strCache>
                <c:ptCount val="1"/>
                <c:pt idx="0">
                  <c:v>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Bmark10!$A$3:$A$33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Bmark10!$B$3:$B$33</c:f>
              <c:numCache>
                <c:formatCode>General</c:formatCode>
                <c:ptCount val="31"/>
                <c:pt idx="0">
                  <c:v>1</c:v>
                </c:pt>
                <c:pt idx="1">
                  <c:v>0.75371847476569154</c:v>
                </c:pt>
                <c:pt idx="2">
                  <c:v>0.69384362757557783</c:v>
                </c:pt>
                <c:pt idx="3">
                  <c:v>0.63310901043747003</c:v>
                </c:pt>
                <c:pt idx="4">
                  <c:v>0.54614233207050844</c:v>
                </c:pt>
                <c:pt idx="5">
                  <c:v>0.53412330497020455</c:v>
                </c:pt>
                <c:pt idx="6">
                  <c:v>0.52207724615403239</c:v>
                </c:pt>
                <c:pt idx="7">
                  <c:v>0.51375995029391952</c:v>
                </c:pt>
                <c:pt idx="8">
                  <c:v>0.47946961352715484</c:v>
                </c:pt>
                <c:pt idx="9">
                  <c:v>0.46833093275558091</c:v>
                </c:pt>
                <c:pt idx="10">
                  <c:v>0.43015125657132947</c:v>
                </c:pt>
                <c:pt idx="11">
                  <c:v>0.41281827828142842</c:v>
                </c:pt>
                <c:pt idx="12">
                  <c:v>0.4000544668901827</c:v>
                </c:pt>
                <c:pt idx="13">
                  <c:v>0.38922535978406908</c:v>
                </c:pt>
                <c:pt idx="14">
                  <c:v>0.3817536724805029</c:v>
                </c:pt>
                <c:pt idx="15">
                  <c:v>0.37787631577885639</c:v>
                </c:pt>
                <c:pt idx="16">
                  <c:v>0.37577131168375316</c:v>
                </c:pt>
                <c:pt idx="17">
                  <c:v>0.37577131168375316</c:v>
                </c:pt>
                <c:pt idx="18">
                  <c:v>0.36642152531500016</c:v>
                </c:pt>
                <c:pt idx="19">
                  <c:v>0.36466155888274288</c:v>
                </c:pt>
                <c:pt idx="20">
                  <c:v>0.35343673973299122</c:v>
                </c:pt>
                <c:pt idx="21">
                  <c:v>0.34463142053684181</c:v>
                </c:pt>
                <c:pt idx="22">
                  <c:v>0.33981206905594763</c:v>
                </c:pt>
                <c:pt idx="23">
                  <c:v>0.33311707960638592</c:v>
                </c:pt>
                <c:pt idx="24">
                  <c:v>0.33030122207563234</c:v>
                </c:pt>
                <c:pt idx="25">
                  <c:v>0.32966335427282673</c:v>
                </c:pt>
                <c:pt idx="26">
                  <c:v>0.32514554763432146</c:v>
                </c:pt>
                <c:pt idx="27">
                  <c:v>0.3251198473313241</c:v>
                </c:pt>
                <c:pt idx="28">
                  <c:v>0.3251198473313241</c:v>
                </c:pt>
                <c:pt idx="29">
                  <c:v>0.31896073138947056</c:v>
                </c:pt>
                <c:pt idx="30">
                  <c:v>0.31896073138947056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DB-4332-81E2-EE2F90574728}"/>
            </c:ext>
          </c:extLst>
        </c:ser>
        <c:ser>
          <c:idx val="5"/>
          <c:order val="5"/>
          <c:tx>
            <c:strRef>
              <c:f>Bmark10!$G$2</c:f>
              <c:strCache>
                <c:ptCount val="1"/>
                <c:pt idx="0">
                  <c:v>40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x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Bmark10!$A$3:$A$33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Bmark10!$G$3:$G$33</c:f>
              <c:numCache>
                <c:formatCode>General</c:formatCode>
                <c:ptCount val="31"/>
                <c:pt idx="0">
                  <c:v>1</c:v>
                </c:pt>
                <c:pt idx="1">
                  <c:v>0.7276683732958924</c:v>
                </c:pt>
                <c:pt idx="2">
                  <c:v>0.63390019244967866</c:v>
                </c:pt>
                <c:pt idx="3">
                  <c:v>0.57625485663104137</c:v>
                </c:pt>
                <c:pt idx="4">
                  <c:v>0.54325155230637023</c:v>
                </c:pt>
                <c:pt idx="5">
                  <c:v>0.51098778731284578</c:v>
                </c:pt>
                <c:pt idx="6">
                  <c:v>0.45782769903613785</c:v>
                </c:pt>
                <c:pt idx="7">
                  <c:v>0.44250071613874131</c:v>
                </c:pt>
                <c:pt idx="8">
                  <c:v>0.43910561331735642</c:v>
                </c:pt>
                <c:pt idx="9">
                  <c:v>0.42283816878280622</c:v>
                </c:pt>
                <c:pt idx="10">
                  <c:v>0.40303037638638411</c:v>
                </c:pt>
                <c:pt idx="11">
                  <c:v>0.39701573891397057</c:v>
                </c:pt>
                <c:pt idx="12">
                  <c:v>0.36912138854258708</c:v>
                </c:pt>
                <c:pt idx="13">
                  <c:v>0.36619074708400412</c:v>
                </c:pt>
                <c:pt idx="14">
                  <c:v>0.35633780768749723</c:v>
                </c:pt>
                <c:pt idx="15">
                  <c:v>0.34606135796043686</c:v>
                </c:pt>
                <c:pt idx="16">
                  <c:v>0.33478344367921825</c:v>
                </c:pt>
                <c:pt idx="17">
                  <c:v>0.33478344367921825</c:v>
                </c:pt>
                <c:pt idx="18">
                  <c:v>0.32226130389700514</c:v>
                </c:pt>
                <c:pt idx="19">
                  <c:v>0.31087514171477909</c:v>
                </c:pt>
                <c:pt idx="20">
                  <c:v>0.30353824987795386</c:v>
                </c:pt>
                <c:pt idx="21">
                  <c:v>0.30207692338727571</c:v>
                </c:pt>
                <c:pt idx="22">
                  <c:v>0.30207692338727571</c:v>
                </c:pt>
                <c:pt idx="23">
                  <c:v>0.2955493288468754</c:v>
                </c:pt>
                <c:pt idx="24">
                  <c:v>0.29425709179083104</c:v>
                </c:pt>
                <c:pt idx="25">
                  <c:v>0.28956846084637516</c:v>
                </c:pt>
                <c:pt idx="26">
                  <c:v>0.28884913478336299</c:v>
                </c:pt>
                <c:pt idx="27">
                  <c:v>0.28600317925255292</c:v>
                </c:pt>
                <c:pt idx="28">
                  <c:v>0.28542236047398301</c:v>
                </c:pt>
                <c:pt idx="29">
                  <c:v>0.28542236047398301</c:v>
                </c:pt>
                <c:pt idx="30">
                  <c:v>0.28056859398766226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DB-4332-81E2-EE2F90574728}"/>
            </c:ext>
          </c:extLst>
        </c:ser>
        <c:ser>
          <c:idx val="10"/>
          <c:order val="10"/>
          <c:tx>
            <c:strRef>
              <c:f>Bmark10!$L$2</c:f>
              <c:strCache>
                <c:ptCount val="1"/>
                <c:pt idx="0">
                  <c:v>60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numRef>
              <c:f>Bmark10!$A$3:$A$33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Bmark10!$L$3:$L$33</c:f>
              <c:numCache>
                <c:formatCode>General</c:formatCode>
                <c:ptCount val="31"/>
                <c:pt idx="0">
                  <c:v>1</c:v>
                </c:pt>
                <c:pt idx="1">
                  <c:v>0.68535889646045911</c:v>
                </c:pt>
                <c:pt idx="2">
                  <c:v>0.59121106121675004</c:v>
                </c:pt>
                <c:pt idx="3">
                  <c:v>0.53906203980521028</c:v>
                </c:pt>
                <c:pt idx="4">
                  <c:v>0.50117406407727039</c:v>
                </c:pt>
                <c:pt idx="5">
                  <c:v>0.47254102163747652</c:v>
                </c:pt>
                <c:pt idx="6">
                  <c:v>0.44500901729626358</c:v>
                </c:pt>
                <c:pt idx="7">
                  <c:v>0.4339361002513546</c:v>
                </c:pt>
                <c:pt idx="8">
                  <c:v>0.42296364435944922</c:v>
                </c:pt>
                <c:pt idx="9">
                  <c:v>0.40118826581456246</c:v>
                </c:pt>
                <c:pt idx="10">
                  <c:v>0.37998446684983683</c:v>
                </c:pt>
                <c:pt idx="11">
                  <c:v>0.36521691943338297</c:v>
                </c:pt>
                <c:pt idx="12">
                  <c:v>0.34592930601112737</c:v>
                </c:pt>
                <c:pt idx="13">
                  <c:v>0.33248296396712623</c:v>
                </c:pt>
                <c:pt idx="14">
                  <c:v>0.32508172050819628</c:v>
                </c:pt>
                <c:pt idx="15">
                  <c:v>0.31247525791081149</c:v>
                </c:pt>
                <c:pt idx="16">
                  <c:v>0.30803209108477875</c:v>
                </c:pt>
                <c:pt idx="17">
                  <c:v>0.30467842344577722</c:v>
                </c:pt>
                <c:pt idx="18">
                  <c:v>0.29679512783580858</c:v>
                </c:pt>
                <c:pt idx="19">
                  <c:v>0.2918829002206918</c:v>
                </c:pt>
                <c:pt idx="20">
                  <c:v>0.29117357992713544</c:v>
                </c:pt>
                <c:pt idx="21">
                  <c:v>0.29117357992713544</c:v>
                </c:pt>
                <c:pt idx="22">
                  <c:v>0.28911759603319659</c:v>
                </c:pt>
                <c:pt idx="23">
                  <c:v>0.28678104713605024</c:v>
                </c:pt>
                <c:pt idx="24">
                  <c:v>0.28678104713605024</c:v>
                </c:pt>
                <c:pt idx="25">
                  <c:v>0.27961033983304889</c:v>
                </c:pt>
                <c:pt idx="26">
                  <c:v>0.27920268541941523</c:v>
                </c:pt>
                <c:pt idx="27">
                  <c:v>0.27822361280899877</c:v>
                </c:pt>
                <c:pt idx="28">
                  <c:v>0.27822361280899877</c:v>
                </c:pt>
                <c:pt idx="29">
                  <c:v>0.2774080215608194</c:v>
                </c:pt>
                <c:pt idx="30">
                  <c:v>0.2774080215608194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DB-4332-81E2-EE2F90574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73688"/>
        <c:axId val="603974648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Bmark10!$C$2</c15:sqref>
                        </c15:formulaRef>
                      </c:ext>
                    </c:extLst>
                    <c:strCache>
                      <c:ptCount val="1"/>
                      <c:pt idx="0">
                        <c:v>24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Bmark10!$C$3:$C$33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0.73137777024655348</c:v>
                      </c:pt>
                      <c:pt idx="2">
                        <c:v>0.61612784791230435</c:v>
                      </c:pt>
                      <c:pt idx="3">
                        <c:v>0.57295053195996082</c:v>
                      </c:pt>
                      <c:pt idx="4">
                        <c:v>0.52560831447165102</c:v>
                      </c:pt>
                      <c:pt idx="5">
                        <c:v>0.49233469298829569</c:v>
                      </c:pt>
                      <c:pt idx="6">
                        <c:v>0.47873854682336991</c:v>
                      </c:pt>
                      <c:pt idx="7">
                        <c:v>0.46597998039191957</c:v>
                      </c:pt>
                      <c:pt idx="8">
                        <c:v>0.44270890069677271</c:v>
                      </c:pt>
                      <c:pt idx="9">
                        <c:v>0.42821505948994781</c:v>
                      </c:pt>
                      <c:pt idx="10">
                        <c:v>0.40597360574847596</c:v>
                      </c:pt>
                      <c:pt idx="11">
                        <c:v>0.40597360574847596</c:v>
                      </c:pt>
                      <c:pt idx="12">
                        <c:v>0.40597360574847596</c:v>
                      </c:pt>
                      <c:pt idx="13">
                        <c:v>0.40562340381752388</c:v>
                      </c:pt>
                      <c:pt idx="14">
                        <c:v>0.39833625840706538</c:v>
                      </c:pt>
                      <c:pt idx="15">
                        <c:v>0.37164627184223165</c:v>
                      </c:pt>
                      <c:pt idx="16">
                        <c:v>0.36642249361527013</c:v>
                      </c:pt>
                      <c:pt idx="17">
                        <c:v>0.36588270656063782</c:v>
                      </c:pt>
                      <c:pt idx="18">
                        <c:v>0.35326946586136365</c:v>
                      </c:pt>
                      <c:pt idx="19">
                        <c:v>0.34469238310800182</c:v>
                      </c:pt>
                      <c:pt idx="20">
                        <c:v>0.32752155476746675</c:v>
                      </c:pt>
                      <c:pt idx="21">
                        <c:v>0.31884695610775571</c:v>
                      </c:pt>
                      <c:pt idx="22">
                        <c:v>0.31884695610775571</c:v>
                      </c:pt>
                      <c:pt idx="23">
                        <c:v>0.31835312297009971</c:v>
                      </c:pt>
                      <c:pt idx="24">
                        <c:v>0.31835312297009971</c:v>
                      </c:pt>
                      <c:pt idx="25">
                        <c:v>0.31536894257575943</c:v>
                      </c:pt>
                      <c:pt idx="26">
                        <c:v>0.31416966234562671</c:v>
                      </c:pt>
                      <c:pt idx="27">
                        <c:v>0.3138600886801664</c:v>
                      </c:pt>
                      <c:pt idx="28">
                        <c:v>0.31031602900059307</c:v>
                      </c:pt>
                      <c:pt idx="29">
                        <c:v>0.31031602900059307</c:v>
                      </c:pt>
                      <c:pt idx="30">
                        <c:v>0.31031602900059307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FDB-4332-81E2-EE2F9057472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Bmark10!$D$2</c15:sqref>
                        </c15:formulaRef>
                      </c:ext>
                    </c:extLst>
                    <c:strCache>
                      <c:ptCount val="1"/>
                      <c:pt idx="0">
                        <c:v>28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Bmark10!$D$3:$D$33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0.79586293709679368</c:v>
                      </c:pt>
                      <c:pt idx="2">
                        <c:v>0.69784391806565882</c:v>
                      </c:pt>
                      <c:pt idx="3">
                        <c:v>0.64315351190404146</c:v>
                      </c:pt>
                      <c:pt idx="4">
                        <c:v>0.59459970870300216</c:v>
                      </c:pt>
                      <c:pt idx="5">
                        <c:v>0.51433770278830138</c:v>
                      </c:pt>
                      <c:pt idx="6">
                        <c:v>0.48425584106964908</c:v>
                      </c:pt>
                      <c:pt idx="7">
                        <c:v>0.46824741685730081</c:v>
                      </c:pt>
                      <c:pt idx="8">
                        <c:v>0.45551144409881505</c:v>
                      </c:pt>
                      <c:pt idx="9">
                        <c:v>0.44958342915471428</c:v>
                      </c:pt>
                      <c:pt idx="10">
                        <c:v>0.4411571995142361</c:v>
                      </c:pt>
                      <c:pt idx="11">
                        <c:v>0.42630952525044685</c:v>
                      </c:pt>
                      <c:pt idx="12">
                        <c:v>0.42374716066118773</c:v>
                      </c:pt>
                      <c:pt idx="13">
                        <c:v>0.42157373001367726</c:v>
                      </c:pt>
                      <c:pt idx="14">
                        <c:v>0.42157373001367726</c:v>
                      </c:pt>
                      <c:pt idx="15">
                        <c:v>0.41086755669599812</c:v>
                      </c:pt>
                      <c:pt idx="16">
                        <c:v>0.40059425394481502</c:v>
                      </c:pt>
                      <c:pt idx="17">
                        <c:v>0.36907829918057594</c:v>
                      </c:pt>
                      <c:pt idx="18">
                        <c:v>0.36561698882823568</c:v>
                      </c:pt>
                      <c:pt idx="19">
                        <c:v>0.36168681941603426</c:v>
                      </c:pt>
                      <c:pt idx="20">
                        <c:v>0.35362172543038928</c:v>
                      </c:pt>
                      <c:pt idx="21">
                        <c:v>0.34388090713596958</c:v>
                      </c:pt>
                      <c:pt idx="22">
                        <c:v>0.34388090713596958</c:v>
                      </c:pt>
                      <c:pt idx="23">
                        <c:v>0.34385379472841199</c:v>
                      </c:pt>
                      <c:pt idx="24">
                        <c:v>0.33443372589840109</c:v>
                      </c:pt>
                      <c:pt idx="25">
                        <c:v>0.32751772191223166</c:v>
                      </c:pt>
                      <c:pt idx="26">
                        <c:v>0.32751772191223166</c:v>
                      </c:pt>
                      <c:pt idx="27">
                        <c:v>0.31882290998438617</c:v>
                      </c:pt>
                      <c:pt idx="28">
                        <c:v>0.31882290998438617</c:v>
                      </c:pt>
                      <c:pt idx="29">
                        <c:v>0.31070790818899613</c:v>
                      </c:pt>
                      <c:pt idx="30">
                        <c:v>0.30426713790613136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FDB-4332-81E2-EE2F9057472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Bmark10!$E$2</c15:sqref>
                        </c15:formulaRef>
                      </c:ext>
                    </c:extLst>
                    <c:strCache>
                      <c:ptCount val="1"/>
                      <c:pt idx="0">
                        <c:v>32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Bmark10!$E$3:$E$33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0.74577518488483274</c:v>
                      </c:pt>
                      <c:pt idx="2">
                        <c:v>0.6130986819012576</c:v>
                      </c:pt>
                      <c:pt idx="3">
                        <c:v>0.58001508934587287</c:v>
                      </c:pt>
                      <c:pt idx="4">
                        <c:v>0.52485061951044354</c:v>
                      </c:pt>
                      <c:pt idx="5">
                        <c:v>0.50867839116910163</c:v>
                      </c:pt>
                      <c:pt idx="6">
                        <c:v>0.46912735972758485</c:v>
                      </c:pt>
                      <c:pt idx="7">
                        <c:v>0.45378746615992288</c:v>
                      </c:pt>
                      <c:pt idx="8">
                        <c:v>0.43902169396063057</c:v>
                      </c:pt>
                      <c:pt idx="9">
                        <c:v>0.41156957439168557</c:v>
                      </c:pt>
                      <c:pt idx="10">
                        <c:v>0.40714121449061352</c:v>
                      </c:pt>
                      <c:pt idx="11">
                        <c:v>0.39170913066808688</c:v>
                      </c:pt>
                      <c:pt idx="12">
                        <c:v>0.38140391435384113</c:v>
                      </c:pt>
                      <c:pt idx="13">
                        <c:v>0.37211698681094341</c:v>
                      </c:pt>
                      <c:pt idx="14">
                        <c:v>0.35768721480531113</c:v>
                      </c:pt>
                      <c:pt idx="15">
                        <c:v>0.3469068858252945</c:v>
                      </c:pt>
                      <c:pt idx="16">
                        <c:v>0.33210819141682502</c:v>
                      </c:pt>
                      <c:pt idx="17">
                        <c:v>0.3236711490899995</c:v>
                      </c:pt>
                      <c:pt idx="18">
                        <c:v>0.31904013201160347</c:v>
                      </c:pt>
                      <c:pt idx="19">
                        <c:v>0.31904013201160347</c:v>
                      </c:pt>
                      <c:pt idx="20">
                        <c:v>0.31473672319119494</c:v>
                      </c:pt>
                      <c:pt idx="21">
                        <c:v>0.31473672319119494</c:v>
                      </c:pt>
                      <c:pt idx="22">
                        <c:v>0.30905397063629431</c:v>
                      </c:pt>
                      <c:pt idx="23">
                        <c:v>0.3000814986060511</c:v>
                      </c:pt>
                      <c:pt idx="24">
                        <c:v>0.29111415049806949</c:v>
                      </c:pt>
                      <c:pt idx="25">
                        <c:v>0.29111415049806949</c:v>
                      </c:pt>
                      <c:pt idx="26">
                        <c:v>0.29111415049806949</c:v>
                      </c:pt>
                      <c:pt idx="27">
                        <c:v>0.29001968877215495</c:v>
                      </c:pt>
                      <c:pt idx="28">
                        <c:v>0.29001968877215495</c:v>
                      </c:pt>
                      <c:pt idx="29">
                        <c:v>0.29001968877215495</c:v>
                      </c:pt>
                      <c:pt idx="30">
                        <c:v>0.28940098524552466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FDB-4332-81E2-EE2F9057472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Bmark10!$F$2</c15:sqref>
                        </c15:formulaRef>
                      </c:ext>
                    </c:extLst>
                    <c:strCache>
                      <c:ptCount val="1"/>
                      <c:pt idx="0">
                        <c:v>36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Bmark10!$F$3:$F$33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0.70905844902504267</c:v>
                      </c:pt>
                      <c:pt idx="2">
                        <c:v>0.63089563740382559</c:v>
                      </c:pt>
                      <c:pt idx="3">
                        <c:v>0.57382038836909999</c:v>
                      </c:pt>
                      <c:pt idx="4">
                        <c:v>0.53737437312643987</c:v>
                      </c:pt>
                      <c:pt idx="5">
                        <c:v>0.49334011143522272</c:v>
                      </c:pt>
                      <c:pt idx="6">
                        <c:v>0.42135787974517569</c:v>
                      </c:pt>
                      <c:pt idx="7">
                        <c:v>0.39504068878425863</c:v>
                      </c:pt>
                      <c:pt idx="8">
                        <c:v>0.38548505791645993</c:v>
                      </c:pt>
                      <c:pt idx="9">
                        <c:v>0.36363822688082242</c:v>
                      </c:pt>
                      <c:pt idx="10">
                        <c:v>0.35089091694000979</c:v>
                      </c:pt>
                      <c:pt idx="11">
                        <c:v>0.34367215773611398</c:v>
                      </c:pt>
                      <c:pt idx="12">
                        <c:v>0.34367215773611398</c:v>
                      </c:pt>
                      <c:pt idx="13">
                        <c:v>0.33354995017288197</c:v>
                      </c:pt>
                      <c:pt idx="14">
                        <c:v>0.33354995017288197</c:v>
                      </c:pt>
                      <c:pt idx="15">
                        <c:v>0.31996276078545288</c:v>
                      </c:pt>
                      <c:pt idx="16">
                        <c:v>0.31915665081074979</c:v>
                      </c:pt>
                      <c:pt idx="17">
                        <c:v>0.31665912199373025</c:v>
                      </c:pt>
                      <c:pt idx="18">
                        <c:v>0.30961021879551515</c:v>
                      </c:pt>
                      <c:pt idx="19">
                        <c:v>0.30961021879551515</c:v>
                      </c:pt>
                      <c:pt idx="20">
                        <c:v>0.30652408445192186</c:v>
                      </c:pt>
                      <c:pt idx="21">
                        <c:v>0.30326135634660312</c:v>
                      </c:pt>
                      <c:pt idx="22">
                        <c:v>0.30044933167108456</c:v>
                      </c:pt>
                      <c:pt idx="23">
                        <c:v>0.2998851353804815</c:v>
                      </c:pt>
                      <c:pt idx="24">
                        <c:v>0.2998851353804815</c:v>
                      </c:pt>
                      <c:pt idx="25">
                        <c:v>0.29511141504980692</c:v>
                      </c:pt>
                      <c:pt idx="26">
                        <c:v>0.29473438313220929</c:v>
                      </c:pt>
                      <c:pt idx="27">
                        <c:v>0.28466704591760578</c:v>
                      </c:pt>
                      <c:pt idx="28">
                        <c:v>0.28443634837829879</c:v>
                      </c:pt>
                      <c:pt idx="29">
                        <c:v>0.28443634837829879</c:v>
                      </c:pt>
                      <c:pt idx="30">
                        <c:v>0.28443634837829879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FDB-4332-81E2-EE2F9057472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Bmark10!$H$2</c15:sqref>
                        </c15:formulaRef>
                      </c:ext>
                    </c:extLst>
                    <c:strCache>
                      <c:ptCount val="1"/>
                      <c:pt idx="0">
                        <c:v>44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Bmark10!$H$3:$H$33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0.69638259157498072</c:v>
                      </c:pt>
                      <c:pt idx="2">
                        <c:v>0.59906478332264179</c:v>
                      </c:pt>
                      <c:pt idx="3">
                        <c:v>0.5176642176739007</c:v>
                      </c:pt>
                      <c:pt idx="4">
                        <c:v>0.48729065549893691</c:v>
                      </c:pt>
                      <c:pt idx="5">
                        <c:v>0.45537184747656917</c:v>
                      </c:pt>
                      <c:pt idx="6">
                        <c:v>0.4460858478880968</c:v>
                      </c:pt>
                      <c:pt idx="7">
                        <c:v>0.42425471138600079</c:v>
                      </c:pt>
                      <c:pt idx="8">
                        <c:v>0.40800421210617416</c:v>
                      </c:pt>
                      <c:pt idx="9">
                        <c:v>0.38748830979153309</c:v>
                      </c:pt>
                      <c:pt idx="10">
                        <c:v>0.38309787498436598</c:v>
                      </c:pt>
                      <c:pt idx="11">
                        <c:v>0.3673358428448662</c:v>
                      </c:pt>
                      <c:pt idx="12">
                        <c:v>0.34696837289243398</c:v>
                      </c:pt>
                      <c:pt idx="13">
                        <c:v>0.33876973416123007</c:v>
                      </c:pt>
                      <c:pt idx="14">
                        <c:v>0.32049714149691155</c:v>
                      </c:pt>
                      <c:pt idx="15">
                        <c:v>0.31669204420290731</c:v>
                      </c:pt>
                      <c:pt idx="16">
                        <c:v>0.3121763758941648</c:v>
                      </c:pt>
                      <c:pt idx="17">
                        <c:v>0.30763605627438406</c:v>
                      </c:pt>
                      <c:pt idx="18">
                        <c:v>0.30430518403757006</c:v>
                      </c:pt>
                      <c:pt idx="19">
                        <c:v>0.29819763008508937</c:v>
                      </c:pt>
                      <c:pt idx="20">
                        <c:v>0.29583929443187001</c:v>
                      </c:pt>
                      <c:pt idx="21">
                        <c:v>0.29583929443187001</c:v>
                      </c:pt>
                      <c:pt idx="22">
                        <c:v>0.29583929443187001</c:v>
                      </c:pt>
                      <c:pt idx="23">
                        <c:v>0.29583929443187001</c:v>
                      </c:pt>
                      <c:pt idx="24">
                        <c:v>0.28862033349875132</c:v>
                      </c:pt>
                      <c:pt idx="25">
                        <c:v>0.28628741572761712</c:v>
                      </c:pt>
                      <c:pt idx="26">
                        <c:v>0.28628741572761712</c:v>
                      </c:pt>
                      <c:pt idx="27">
                        <c:v>0.28628741572761712</c:v>
                      </c:pt>
                      <c:pt idx="28">
                        <c:v>0.28463819863873124</c:v>
                      </c:pt>
                      <c:pt idx="29">
                        <c:v>0.28463819863873124</c:v>
                      </c:pt>
                      <c:pt idx="30">
                        <c:v>0.28299818040240948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FDB-4332-81E2-EE2F9057472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Bmark10!$I$2</c15:sqref>
                        </c15:formulaRef>
                      </c:ext>
                    </c:extLst>
                    <c:strCache>
                      <c:ptCount val="1"/>
                      <c:pt idx="0">
                        <c:v>48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Bmark10!$I$3:$I$33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0.72584877570534634</c:v>
                      </c:pt>
                      <c:pt idx="2">
                        <c:v>0.62997938327341985</c:v>
                      </c:pt>
                      <c:pt idx="3">
                        <c:v>0.59387308004212103</c:v>
                      </c:pt>
                      <c:pt idx="4">
                        <c:v>0.56291732732987165</c:v>
                      </c:pt>
                      <c:pt idx="5">
                        <c:v>0.52329811141101523</c:v>
                      </c:pt>
                      <c:pt idx="6">
                        <c:v>0.48603670664939869</c:v>
                      </c:pt>
                      <c:pt idx="7">
                        <c:v>0.45665282804197582</c:v>
                      </c:pt>
                      <c:pt idx="8">
                        <c:v>0.43969022460531682</c:v>
                      </c:pt>
                      <c:pt idx="9">
                        <c:v>0.42512618162892318</c:v>
                      </c:pt>
                      <c:pt idx="10">
                        <c:v>0.40717066695715676</c:v>
                      </c:pt>
                      <c:pt idx="11">
                        <c:v>0.40717066695715676</c:v>
                      </c:pt>
                      <c:pt idx="12">
                        <c:v>0.39625251657205568</c:v>
                      </c:pt>
                      <c:pt idx="13">
                        <c:v>0.38607979601140979</c:v>
                      </c:pt>
                      <c:pt idx="14">
                        <c:v>0.37634438406016374</c:v>
                      </c:pt>
                      <c:pt idx="15">
                        <c:v>0.36191671003844961</c:v>
                      </c:pt>
                      <c:pt idx="16">
                        <c:v>0.36191671003844961</c:v>
                      </c:pt>
                      <c:pt idx="17">
                        <c:v>0.36191671003844961</c:v>
                      </c:pt>
                      <c:pt idx="18">
                        <c:v>0.3611639776161254</c:v>
                      </c:pt>
                      <c:pt idx="19">
                        <c:v>0.34836817197012793</c:v>
                      </c:pt>
                      <c:pt idx="20">
                        <c:v>0.32922406871704252</c:v>
                      </c:pt>
                      <c:pt idx="21">
                        <c:v>0.32922406871704252</c:v>
                      </c:pt>
                      <c:pt idx="22">
                        <c:v>0.32922406871704252</c:v>
                      </c:pt>
                      <c:pt idx="23">
                        <c:v>0.32922406871704252</c:v>
                      </c:pt>
                      <c:pt idx="24">
                        <c:v>0.32922406871704252</c:v>
                      </c:pt>
                      <c:pt idx="25">
                        <c:v>0.32495108066344708</c:v>
                      </c:pt>
                      <c:pt idx="26">
                        <c:v>0.32124612175568978</c:v>
                      </c:pt>
                      <c:pt idx="27">
                        <c:v>0.31043827690966969</c:v>
                      </c:pt>
                      <c:pt idx="28">
                        <c:v>0.31002836312873955</c:v>
                      </c:pt>
                      <c:pt idx="29">
                        <c:v>0.30667110470957049</c:v>
                      </c:pt>
                      <c:pt idx="30">
                        <c:v>0.30634164054273233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FDB-4332-81E2-EE2F9057472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Bmark10!$J$2</c15:sqref>
                        </c15:formulaRef>
                      </c:ext>
                    </c:extLst>
                    <c:strCache>
                      <c:ptCount val="1"/>
                      <c:pt idx="0">
                        <c:v>52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Bmark10!$J$3:$J$33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0.70277054914729054</c:v>
                      </c:pt>
                      <c:pt idx="2">
                        <c:v>0.60125798343399628</c:v>
                      </c:pt>
                      <c:pt idx="3">
                        <c:v>0.53794244261812263</c:v>
                      </c:pt>
                      <c:pt idx="4">
                        <c:v>0.48307491819880016</c:v>
                      </c:pt>
                      <c:pt idx="5">
                        <c:v>0.45976833416042318</c:v>
                      </c:pt>
                      <c:pt idx="6">
                        <c:v>0.43124987391923569</c:v>
                      </c:pt>
                      <c:pt idx="7">
                        <c:v>0.4112714186002413</c:v>
                      </c:pt>
                      <c:pt idx="8">
                        <c:v>0.39187257168447936</c:v>
                      </c:pt>
                      <c:pt idx="9">
                        <c:v>0.38193607604384788</c:v>
                      </c:pt>
                      <c:pt idx="10">
                        <c:v>0.36714391766220039</c:v>
                      </c:pt>
                      <c:pt idx="11">
                        <c:v>0.36384439414662489</c:v>
                      </c:pt>
                      <c:pt idx="12">
                        <c:v>0.34834795870199353</c:v>
                      </c:pt>
                      <c:pt idx="13">
                        <c:v>0.33881746329536794</c:v>
                      </c:pt>
                      <c:pt idx="14">
                        <c:v>0.32978673186555152</c:v>
                      </c:pt>
                      <c:pt idx="15">
                        <c:v>0.32978673186555152</c:v>
                      </c:pt>
                      <c:pt idx="16">
                        <c:v>0.32584881605119081</c:v>
                      </c:pt>
                      <c:pt idx="17">
                        <c:v>0.31838790108812742</c:v>
                      </c:pt>
                      <c:pt idx="18">
                        <c:v>0.31573471800271935</c:v>
                      </c:pt>
                      <c:pt idx="19">
                        <c:v>0.30230265838769937</c:v>
                      </c:pt>
                      <c:pt idx="20">
                        <c:v>0.30230265838769937</c:v>
                      </c:pt>
                      <c:pt idx="21">
                        <c:v>0.29918303699310489</c:v>
                      </c:pt>
                      <c:pt idx="22">
                        <c:v>0.28522196266395544</c:v>
                      </c:pt>
                      <c:pt idx="23">
                        <c:v>0.28522196266395544</c:v>
                      </c:pt>
                      <c:pt idx="24">
                        <c:v>0.28522196266395544</c:v>
                      </c:pt>
                      <c:pt idx="25">
                        <c:v>0.28522196266395544</c:v>
                      </c:pt>
                      <c:pt idx="26">
                        <c:v>0.28059522224508487</c:v>
                      </c:pt>
                      <c:pt idx="27">
                        <c:v>0.279558777843676</c:v>
                      </c:pt>
                      <c:pt idx="28">
                        <c:v>0.27303247437030226</c:v>
                      </c:pt>
                      <c:pt idx="29">
                        <c:v>0.26465066550470634</c:v>
                      </c:pt>
                      <c:pt idx="30">
                        <c:v>0.26465066550470634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FDB-4332-81E2-EE2F9057472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Bmark10!$K$2</c15:sqref>
                        </c15:formulaRef>
                      </c:ext>
                    </c:extLst>
                    <c:strCache>
                      <c:ptCount val="1"/>
                      <c:pt idx="0">
                        <c:v>56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Bmark10!$K$3:$K$33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0.69453475189322877</c:v>
                      </c:pt>
                      <c:pt idx="2">
                        <c:v>0.60468092488814118</c:v>
                      </c:pt>
                      <c:pt idx="3">
                        <c:v>0.54416054418475168</c:v>
                      </c:pt>
                      <c:pt idx="4">
                        <c:v>0.52314439374316646</c:v>
                      </c:pt>
                      <c:pt idx="5">
                        <c:v>0.49275671052259973</c:v>
                      </c:pt>
                      <c:pt idx="6">
                        <c:v>0.45564498884437404</c:v>
                      </c:pt>
                      <c:pt idx="7">
                        <c:v>0.44469875775144541</c:v>
                      </c:pt>
                      <c:pt idx="8">
                        <c:v>0.43091217920010333</c:v>
                      </c:pt>
                      <c:pt idx="9">
                        <c:v>0.41902992451292481</c:v>
                      </c:pt>
                      <c:pt idx="10">
                        <c:v>0.40547896569392838</c:v>
                      </c:pt>
                      <c:pt idx="11">
                        <c:v>0.39967275485461379</c:v>
                      </c:pt>
                      <c:pt idx="12">
                        <c:v>0.39117289404777755</c:v>
                      </c:pt>
                      <c:pt idx="13">
                        <c:v>0.37982320450905166</c:v>
                      </c:pt>
                      <c:pt idx="14">
                        <c:v>0.37069104362596178</c:v>
                      </c:pt>
                      <c:pt idx="15">
                        <c:v>0.3706242309073377</c:v>
                      </c:pt>
                      <c:pt idx="16">
                        <c:v>0.36110567787070774</c:v>
                      </c:pt>
                      <c:pt idx="17">
                        <c:v>0.36110567787070774</c:v>
                      </c:pt>
                      <c:pt idx="18">
                        <c:v>0.36008686460338024</c:v>
                      </c:pt>
                      <c:pt idx="19">
                        <c:v>0.35594399189855447</c:v>
                      </c:pt>
                      <c:pt idx="20">
                        <c:v>0.35594399189855447</c:v>
                      </c:pt>
                      <c:pt idx="21">
                        <c:v>0.34616593438958754</c:v>
                      </c:pt>
                      <c:pt idx="22">
                        <c:v>0.34351585793421208</c:v>
                      </c:pt>
                      <c:pt idx="23">
                        <c:v>0.34115897473139756</c:v>
                      </c:pt>
                      <c:pt idx="24">
                        <c:v>0.33920534824515752</c:v>
                      </c:pt>
                      <c:pt idx="25">
                        <c:v>0.33920534824515752</c:v>
                      </c:pt>
                      <c:pt idx="26">
                        <c:v>0.32873612607269515</c:v>
                      </c:pt>
                      <c:pt idx="27">
                        <c:v>0.32873612607269515</c:v>
                      </c:pt>
                      <c:pt idx="28">
                        <c:v>0.32155678475895377</c:v>
                      </c:pt>
                      <c:pt idx="29">
                        <c:v>0.31239743077661719</c:v>
                      </c:pt>
                      <c:pt idx="30">
                        <c:v>0.29987008638045326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FDB-4332-81E2-EE2F90574728}"/>
                  </c:ext>
                </c:extLst>
              </c15:ser>
            </c15:filteredLineSeries>
          </c:ext>
        </c:extLst>
      </c:lineChart>
      <c:catAx>
        <c:axId val="603973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</a:t>
                </a:r>
                <a:r>
                  <a:rPr lang="en-US"/>
                  <a:t>Generations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97464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6039746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of Best Route, Relative to Initial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3973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Alternative GA at Different</a:t>
            </a:r>
            <a:r>
              <a:rPr lang="en-US" baseline="0"/>
              <a:t> Population Sizes</a:t>
            </a:r>
            <a:endParaRPr lang="en-US"/>
          </a:p>
        </c:rich>
      </c:tx>
      <c:layout>
        <c:manualLayout>
          <c:xMode val="edge"/>
          <c:yMode val="edge"/>
          <c:x val="0.20706976744186051"/>
          <c:y val="1.73010380622837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Mine10!$B$1</c:f>
              <c:strCache>
                <c:ptCount val="1"/>
                <c:pt idx="0">
                  <c:v>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Mine10!$A$2:$A$32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Mine10!$B$2:$B$32</c:f>
              <c:numCache>
                <c:formatCode>General</c:formatCode>
                <c:ptCount val="31"/>
                <c:pt idx="0">
                  <c:v>1</c:v>
                </c:pt>
                <c:pt idx="1">
                  <c:v>0.74054474959351568</c:v>
                </c:pt>
                <c:pt idx="2">
                  <c:v>0.61846064464590467</c:v>
                </c:pt>
                <c:pt idx="3">
                  <c:v>0.52979540622213617</c:v>
                </c:pt>
                <c:pt idx="4">
                  <c:v>0.4682627482782411</c:v>
                </c:pt>
                <c:pt idx="5">
                  <c:v>0.43894826452349545</c:v>
                </c:pt>
                <c:pt idx="6">
                  <c:v>0.4178659468967994</c:v>
                </c:pt>
                <c:pt idx="7">
                  <c:v>0.39591369216927508</c:v>
                </c:pt>
                <c:pt idx="8">
                  <c:v>0.35579467192776482</c:v>
                </c:pt>
                <c:pt idx="9">
                  <c:v>0.33217803007379254</c:v>
                </c:pt>
                <c:pt idx="10">
                  <c:v>0.32099985072037507</c:v>
                </c:pt>
                <c:pt idx="11">
                  <c:v>0.31412177182811057</c:v>
                </c:pt>
                <c:pt idx="12">
                  <c:v>0.30943891033942961</c:v>
                </c:pt>
                <c:pt idx="13">
                  <c:v>0.29481931113504967</c:v>
                </c:pt>
                <c:pt idx="14">
                  <c:v>0.27981356185219702</c:v>
                </c:pt>
                <c:pt idx="15">
                  <c:v>0.27752784871922115</c:v>
                </c:pt>
                <c:pt idx="16">
                  <c:v>0.27605441847516921</c:v>
                </c:pt>
                <c:pt idx="17">
                  <c:v>0.27524520187043339</c:v>
                </c:pt>
                <c:pt idx="18">
                  <c:v>0.27299091815038512</c:v>
                </c:pt>
                <c:pt idx="19">
                  <c:v>0.27037509531705783</c:v>
                </c:pt>
                <c:pt idx="20">
                  <c:v>0.26709667267819753</c:v>
                </c:pt>
                <c:pt idx="21">
                  <c:v>0.2668044477259065</c:v>
                </c:pt>
                <c:pt idx="22">
                  <c:v>0.26485687311635342</c:v>
                </c:pt>
                <c:pt idx="23">
                  <c:v>0.25554331731603308</c:v>
                </c:pt>
                <c:pt idx="24">
                  <c:v>0.25166011046692249</c:v>
                </c:pt>
                <c:pt idx="25">
                  <c:v>0.25166011046692249</c:v>
                </c:pt>
                <c:pt idx="26">
                  <c:v>0.24824915172861772</c:v>
                </c:pt>
                <c:pt idx="27">
                  <c:v>0.24824915172861772</c:v>
                </c:pt>
                <c:pt idx="28">
                  <c:v>0.24824915172861772</c:v>
                </c:pt>
                <c:pt idx="29">
                  <c:v>0.24824915172861772</c:v>
                </c:pt>
                <c:pt idx="30">
                  <c:v>0.24573302347724699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77-49F9-957C-7A242E99E8B1}"/>
            </c:ext>
          </c:extLst>
        </c:ser>
        <c:ser>
          <c:idx val="5"/>
          <c:order val="5"/>
          <c:tx>
            <c:strRef>
              <c:f>Mine10!$G$1</c:f>
              <c:strCache>
                <c:ptCount val="1"/>
                <c:pt idx="0">
                  <c:v>40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tar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Mine10!$A$2:$A$32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Mine10!$G$2:$G$32</c:f>
              <c:numCache>
                <c:formatCode>General</c:formatCode>
                <c:ptCount val="31"/>
                <c:pt idx="0">
                  <c:v>1</c:v>
                </c:pt>
                <c:pt idx="1">
                  <c:v>0.68756581415897067</c:v>
                </c:pt>
                <c:pt idx="2">
                  <c:v>0.50694351985217279</c:v>
                </c:pt>
                <c:pt idx="3">
                  <c:v>0.44582077568920792</c:v>
                </c:pt>
                <c:pt idx="4">
                  <c:v>0.37651952537148436</c:v>
                </c:pt>
                <c:pt idx="5">
                  <c:v>0.35778319756956639</c:v>
                </c:pt>
                <c:pt idx="6">
                  <c:v>0.33581020507792797</c:v>
                </c:pt>
                <c:pt idx="7">
                  <c:v>0.31226634712757761</c:v>
                </c:pt>
                <c:pt idx="8">
                  <c:v>0.29281347712592343</c:v>
                </c:pt>
                <c:pt idx="9">
                  <c:v>0.29230290046276686</c:v>
                </c:pt>
                <c:pt idx="10">
                  <c:v>0.2902275909092743</c:v>
                </c:pt>
                <c:pt idx="11">
                  <c:v>0.28091221954594786</c:v>
                </c:pt>
                <c:pt idx="12">
                  <c:v>0.27093227143070397</c:v>
                </c:pt>
                <c:pt idx="13">
                  <c:v>0.27093227143070397</c:v>
                </c:pt>
                <c:pt idx="14">
                  <c:v>0.26988896823571656</c:v>
                </c:pt>
                <c:pt idx="15">
                  <c:v>0.26048080142985675</c:v>
                </c:pt>
                <c:pt idx="16">
                  <c:v>0.25242579390535674</c:v>
                </c:pt>
                <c:pt idx="17">
                  <c:v>0.25196593196883688</c:v>
                </c:pt>
                <c:pt idx="18">
                  <c:v>0.24580003792509392</c:v>
                </c:pt>
                <c:pt idx="19">
                  <c:v>0.24580003792509392</c:v>
                </c:pt>
                <c:pt idx="20">
                  <c:v>0.24536890222991486</c:v>
                </c:pt>
                <c:pt idx="21">
                  <c:v>0.24193865817790097</c:v>
                </c:pt>
                <c:pt idx="22">
                  <c:v>0.24193865817790097</c:v>
                </c:pt>
                <c:pt idx="23">
                  <c:v>0.23732240767862117</c:v>
                </c:pt>
                <c:pt idx="24">
                  <c:v>0.23732240767862117</c:v>
                </c:pt>
                <c:pt idx="25">
                  <c:v>0.23732240767862117</c:v>
                </c:pt>
                <c:pt idx="26">
                  <c:v>0.23611037816160124</c:v>
                </c:pt>
                <c:pt idx="27">
                  <c:v>0.23549800893257</c:v>
                </c:pt>
                <c:pt idx="28">
                  <c:v>0.23549800893257</c:v>
                </c:pt>
                <c:pt idx="29">
                  <c:v>0.23549800893257</c:v>
                </c:pt>
                <c:pt idx="30">
                  <c:v>0.23549800893257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77-49F9-957C-7A242E99E8B1}"/>
            </c:ext>
          </c:extLst>
        </c:ser>
        <c:ser>
          <c:idx val="10"/>
          <c:order val="10"/>
          <c:tx>
            <c:strRef>
              <c:f>Mine10!$L$1</c:f>
              <c:strCache>
                <c:ptCount val="1"/>
                <c:pt idx="0">
                  <c:v>60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numRef>
              <c:f>Mine10!$A$2:$A$32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Mine10!$L$2:$L$32</c:f>
              <c:numCache>
                <c:formatCode>General</c:formatCode>
                <c:ptCount val="31"/>
                <c:pt idx="0">
                  <c:v>1</c:v>
                </c:pt>
                <c:pt idx="1">
                  <c:v>0.64134722844220671</c:v>
                </c:pt>
                <c:pt idx="2">
                  <c:v>0.48954033979270306</c:v>
                </c:pt>
                <c:pt idx="3">
                  <c:v>0.39280835320366181</c:v>
                </c:pt>
                <c:pt idx="4">
                  <c:v>0.35150102680174455</c:v>
                </c:pt>
                <c:pt idx="5">
                  <c:v>0.32394715501276944</c:v>
                </c:pt>
                <c:pt idx="6">
                  <c:v>0.30446188729791773</c:v>
                </c:pt>
                <c:pt idx="7">
                  <c:v>0.28482689615383067</c:v>
                </c:pt>
                <c:pt idx="8">
                  <c:v>0.27225323472808921</c:v>
                </c:pt>
                <c:pt idx="9">
                  <c:v>0.26698628644742733</c:v>
                </c:pt>
                <c:pt idx="10">
                  <c:v>0.26439297659537558</c:v>
                </c:pt>
                <c:pt idx="11">
                  <c:v>0.26330113734935873</c:v>
                </c:pt>
                <c:pt idx="12">
                  <c:v>0.25972185574746731</c:v>
                </c:pt>
                <c:pt idx="13">
                  <c:v>0.24643919679492612</c:v>
                </c:pt>
                <c:pt idx="14">
                  <c:v>0.23991757343952363</c:v>
                </c:pt>
                <c:pt idx="15">
                  <c:v>0.23943479506328247</c:v>
                </c:pt>
                <c:pt idx="16">
                  <c:v>0.23836659848218936</c:v>
                </c:pt>
                <c:pt idx="17">
                  <c:v>0.23631662611909288</c:v>
                </c:pt>
                <c:pt idx="18">
                  <c:v>0.23609040696853428</c:v>
                </c:pt>
                <c:pt idx="19">
                  <c:v>0.23604864901939426</c:v>
                </c:pt>
                <c:pt idx="20">
                  <c:v>0.23595024550446428</c:v>
                </c:pt>
                <c:pt idx="21">
                  <c:v>0.23481648692592907</c:v>
                </c:pt>
                <c:pt idx="22">
                  <c:v>0.23481648692592907</c:v>
                </c:pt>
                <c:pt idx="23">
                  <c:v>0.2347412015799433</c:v>
                </c:pt>
                <c:pt idx="24">
                  <c:v>0.2347412015799433</c:v>
                </c:pt>
                <c:pt idx="25">
                  <c:v>0.2347412015799433</c:v>
                </c:pt>
                <c:pt idx="26">
                  <c:v>0.2347412015799433</c:v>
                </c:pt>
                <c:pt idx="27">
                  <c:v>0.2347412015799433</c:v>
                </c:pt>
                <c:pt idx="28">
                  <c:v>0.2347412015799433</c:v>
                </c:pt>
                <c:pt idx="29">
                  <c:v>0.23433189298668186</c:v>
                </c:pt>
                <c:pt idx="30">
                  <c:v>0.23433189298668186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77-49F9-957C-7A242E99E8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4596984"/>
        <c:axId val="55459794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Mine10!$C$1</c15:sqref>
                        </c15:formulaRef>
                      </c:ext>
                    </c:extLst>
                    <c:strCache>
                      <c:ptCount val="1"/>
                      <c:pt idx="0">
                        <c:v>24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Mine10!$C$2:$C$32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0.74679956587871232</c:v>
                      </c:pt>
                      <c:pt idx="2">
                        <c:v>0.5970955026487047</c:v>
                      </c:pt>
                      <c:pt idx="3">
                        <c:v>0.51170553988791934</c:v>
                      </c:pt>
                      <c:pt idx="4">
                        <c:v>0.45848533630278754</c:v>
                      </c:pt>
                      <c:pt idx="5">
                        <c:v>0.42255332712007332</c:v>
                      </c:pt>
                      <c:pt idx="6">
                        <c:v>0.38107372396180056</c:v>
                      </c:pt>
                      <c:pt idx="7">
                        <c:v>0.36647228038748147</c:v>
                      </c:pt>
                      <c:pt idx="8">
                        <c:v>0.36134892296767901</c:v>
                      </c:pt>
                      <c:pt idx="9">
                        <c:v>0.35054244988037458</c:v>
                      </c:pt>
                      <c:pt idx="10">
                        <c:v>0.34557983030537776</c:v>
                      </c:pt>
                      <c:pt idx="11">
                        <c:v>0.32182524600878737</c:v>
                      </c:pt>
                      <c:pt idx="12">
                        <c:v>0.31881911747499564</c:v>
                      </c:pt>
                      <c:pt idx="13">
                        <c:v>0.30406851531326534</c:v>
                      </c:pt>
                      <c:pt idx="14">
                        <c:v>0.30017062257672772</c:v>
                      </c:pt>
                      <c:pt idx="15">
                        <c:v>0.29349015763121478</c:v>
                      </c:pt>
                      <c:pt idx="16">
                        <c:v>0.28941692185413365</c:v>
                      </c:pt>
                      <c:pt idx="17">
                        <c:v>0.28875412031937769</c:v>
                      </c:pt>
                      <c:pt idx="18">
                        <c:v>0.2860410640006133</c:v>
                      </c:pt>
                      <c:pt idx="19">
                        <c:v>0.28372597909278335</c:v>
                      </c:pt>
                      <c:pt idx="20">
                        <c:v>0.28319716610787671</c:v>
                      </c:pt>
                      <c:pt idx="21">
                        <c:v>0.27617549635475297</c:v>
                      </c:pt>
                      <c:pt idx="22">
                        <c:v>0.27147221986871461</c:v>
                      </c:pt>
                      <c:pt idx="23">
                        <c:v>0.26731575061426549</c:v>
                      </c:pt>
                      <c:pt idx="24">
                        <c:v>0.26691124317650905</c:v>
                      </c:pt>
                      <c:pt idx="25">
                        <c:v>0.26652803834469069</c:v>
                      </c:pt>
                      <c:pt idx="26">
                        <c:v>0.26652803834469069</c:v>
                      </c:pt>
                      <c:pt idx="27">
                        <c:v>0.26316666464937449</c:v>
                      </c:pt>
                      <c:pt idx="28">
                        <c:v>0.26316666464937449</c:v>
                      </c:pt>
                      <c:pt idx="29">
                        <c:v>0.26182435840020657</c:v>
                      </c:pt>
                      <c:pt idx="30">
                        <c:v>0.26069733757771624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0877-49F9-957C-7A242E99E8B1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Mine10!$D$1</c15:sqref>
                        </c15:formulaRef>
                      </c:ext>
                    </c:extLst>
                    <c:strCache>
                      <c:ptCount val="1"/>
                      <c:pt idx="0">
                        <c:v>28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Mine10!$D$2:$D$32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0.712876779756069</c:v>
                      </c:pt>
                      <c:pt idx="2">
                        <c:v>0.61379343734492076</c:v>
                      </c:pt>
                      <c:pt idx="3">
                        <c:v>0.51657447641180199</c:v>
                      </c:pt>
                      <c:pt idx="4">
                        <c:v>0.44533985322181746</c:v>
                      </c:pt>
                      <c:pt idx="5">
                        <c:v>0.39720189464086147</c:v>
                      </c:pt>
                      <c:pt idx="6">
                        <c:v>0.35790927833387803</c:v>
                      </c:pt>
                      <c:pt idx="7">
                        <c:v>0.32523781858087525</c:v>
                      </c:pt>
                      <c:pt idx="8">
                        <c:v>0.31392302819771084</c:v>
                      </c:pt>
                      <c:pt idx="9">
                        <c:v>0.30361720669579639</c:v>
                      </c:pt>
                      <c:pt idx="10">
                        <c:v>0.29718273036468612</c:v>
                      </c:pt>
                      <c:pt idx="11">
                        <c:v>0.28960993637460314</c:v>
                      </c:pt>
                      <c:pt idx="12">
                        <c:v>0.2858658016517589</c:v>
                      </c:pt>
                      <c:pt idx="13">
                        <c:v>0.27916161334963308</c:v>
                      </c:pt>
                      <c:pt idx="14">
                        <c:v>0.26746656338130453</c:v>
                      </c:pt>
                      <c:pt idx="15">
                        <c:v>0.26377996183283103</c:v>
                      </c:pt>
                      <c:pt idx="16">
                        <c:v>0.26377996183283103</c:v>
                      </c:pt>
                      <c:pt idx="17">
                        <c:v>0.26305918331941402</c:v>
                      </c:pt>
                      <c:pt idx="18">
                        <c:v>0.26275981715263241</c:v>
                      </c:pt>
                      <c:pt idx="19">
                        <c:v>0.26275981715263241</c:v>
                      </c:pt>
                      <c:pt idx="20">
                        <c:v>0.26008315278567884</c:v>
                      </c:pt>
                      <c:pt idx="21">
                        <c:v>0.25940021867447766</c:v>
                      </c:pt>
                      <c:pt idx="22">
                        <c:v>0.25906014355051504</c:v>
                      </c:pt>
                      <c:pt idx="23">
                        <c:v>0.25772630992870893</c:v>
                      </c:pt>
                      <c:pt idx="24">
                        <c:v>0.2557443606595739</c:v>
                      </c:pt>
                      <c:pt idx="25">
                        <c:v>0.2557443606595739</c:v>
                      </c:pt>
                      <c:pt idx="26">
                        <c:v>0.2557443606595739</c:v>
                      </c:pt>
                      <c:pt idx="27">
                        <c:v>0.2557443606595739</c:v>
                      </c:pt>
                      <c:pt idx="28">
                        <c:v>0.2557443606595739</c:v>
                      </c:pt>
                      <c:pt idx="29">
                        <c:v>0.2557443606595739</c:v>
                      </c:pt>
                      <c:pt idx="30">
                        <c:v>0.2557443606595739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877-49F9-957C-7A242E99E8B1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Mine10!$E$1</c15:sqref>
                        </c15:formulaRef>
                      </c:ext>
                    </c:extLst>
                    <c:strCache>
                      <c:ptCount val="1"/>
                      <c:pt idx="0">
                        <c:v>32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Mine10!$E$2:$E$32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0.71706669571567483</c:v>
                      </c:pt>
                      <c:pt idx="2">
                        <c:v>0.59745296683168114</c:v>
                      </c:pt>
                      <c:pt idx="3">
                        <c:v>0.50048334321806531</c:v>
                      </c:pt>
                      <c:pt idx="4">
                        <c:v>0.44469189895786687</c:v>
                      </c:pt>
                      <c:pt idx="5">
                        <c:v>0.40924807449456746</c:v>
                      </c:pt>
                      <c:pt idx="6">
                        <c:v>0.35815663870699638</c:v>
                      </c:pt>
                      <c:pt idx="7">
                        <c:v>0.3494652158300956</c:v>
                      </c:pt>
                      <c:pt idx="8">
                        <c:v>0.33017836897888703</c:v>
                      </c:pt>
                      <c:pt idx="9">
                        <c:v>0.32122167217387448</c:v>
                      </c:pt>
                      <c:pt idx="10">
                        <c:v>0.31290425527622784</c:v>
                      </c:pt>
                      <c:pt idx="11">
                        <c:v>0.30112758566431452</c:v>
                      </c:pt>
                      <c:pt idx="12">
                        <c:v>0.29328600765764135</c:v>
                      </c:pt>
                      <c:pt idx="13">
                        <c:v>0.28299269336754662</c:v>
                      </c:pt>
                      <c:pt idx="14">
                        <c:v>0.2818986351000779</c:v>
                      </c:pt>
                      <c:pt idx="15">
                        <c:v>0.27872749206195513</c:v>
                      </c:pt>
                      <c:pt idx="16">
                        <c:v>0.27872749206195513</c:v>
                      </c:pt>
                      <c:pt idx="17">
                        <c:v>0.27064351622104682</c:v>
                      </c:pt>
                      <c:pt idx="18">
                        <c:v>0.26934062786203339</c:v>
                      </c:pt>
                      <c:pt idx="19">
                        <c:v>0.26703449973170013</c:v>
                      </c:pt>
                      <c:pt idx="20">
                        <c:v>0.26366671104709571</c:v>
                      </c:pt>
                      <c:pt idx="21">
                        <c:v>0.26126516499433144</c:v>
                      </c:pt>
                      <c:pt idx="22">
                        <c:v>0.26126516499433144</c:v>
                      </c:pt>
                      <c:pt idx="23">
                        <c:v>0.26126516499433144</c:v>
                      </c:pt>
                      <c:pt idx="24">
                        <c:v>0.26126516499433144</c:v>
                      </c:pt>
                      <c:pt idx="25">
                        <c:v>0.26126516499433144</c:v>
                      </c:pt>
                      <c:pt idx="26">
                        <c:v>0.25811786635035527</c:v>
                      </c:pt>
                      <c:pt idx="27">
                        <c:v>0.2565836349185216</c:v>
                      </c:pt>
                      <c:pt idx="28">
                        <c:v>0.2475909092742993</c:v>
                      </c:pt>
                      <c:pt idx="29">
                        <c:v>0.2475909092742993</c:v>
                      </c:pt>
                      <c:pt idx="30">
                        <c:v>0.24754556054499166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877-49F9-957C-7A242E99E8B1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Mine10!$F$1</c15:sqref>
                        </c15:formulaRef>
                      </c:ext>
                    </c:extLst>
                    <c:strCache>
                      <c:ptCount val="1"/>
                      <c:pt idx="0">
                        <c:v>36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Mine10!$F$2:$F$32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0.66721214248538485</c:v>
                      </c:pt>
                      <c:pt idx="2">
                        <c:v>0.5419245774781426</c:v>
                      </c:pt>
                      <c:pt idx="3">
                        <c:v>0.45425910908306005</c:v>
                      </c:pt>
                      <c:pt idx="4">
                        <c:v>0.42613563466030818</c:v>
                      </c:pt>
                      <c:pt idx="5">
                        <c:v>0.35336456101703806</c:v>
                      </c:pt>
                      <c:pt idx="6">
                        <c:v>0.33135937254142517</c:v>
                      </c:pt>
                      <c:pt idx="7">
                        <c:v>0.3159359227296385</c:v>
                      </c:pt>
                      <c:pt idx="8">
                        <c:v>0.29666795773369325</c:v>
                      </c:pt>
                      <c:pt idx="9">
                        <c:v>0.28605296602476432</c:v>
                      </c:pt>
                      <c:pt idx="10">
                        <c:v>0.27883908866806267</c:v>
                      </c:pt>
                      <c:pt idx="11">
                        <c:v>0.27428565664879345</c:v>
                      </c:pt>
                      <c:pt idx="12">
                        <c:v>0.26384891288121781</c:v>
                      </c:pt>
                      <c:pt idx="13">
                        <c:v>0.2616329577135203</c:v>
                      </c:pt>
                      <c:pt idx="14">
                        <c:v>0.25753103604094296</c:v>
                      </c:pt>
                      <c:pt idx="15">
                        <c:v>0.25431680364080905</c:v>
                      </c:pt>
                      <c:pt idx="16">
                        <c:v>0.24832141113626002</c:v>
                      </c:pt>
                      <c:pt idx="17">
                        <c:v>0.24832141113626002</c:v>
                      </c:pt>
                      <c:pt idx="18">
                        <c:v>0.24832141113626002</c:v>
                      </c:pt>
                      <c:pt idx="19">
                        <c:v>0.24650709885135383</c:v>
                      </c:pt>
                      <c:pt idx="20">
                        <c:v>0.24492981840335357</c:v>
                      </c:pt>
                      <c:pt idx="21">
                        <c:v>0.24492981840335357</c:v>
                      </c:pt>
                      <c:pt idx="22">
                        <c:v>0.24378379468806613</c:v>
                      </c:pt>
                      <c:pt idx="23">
                        <c:v>0.24165974735432125</c:v>
                      </c:pt>
                      <c:pt idx="24">
                        <c:v>0.24102187955151561</c:v>
                      </c:pt>
                      <c:pt idx="25">
                        <c:v>0.24102187955151561</c:v>
                      </c:pt>
                      <c:pt idx="26">
                        <c:v>0.24102187955151561</c:v>
                      </c:pt>
                      <c:pt idx="27">
                        <c:v>0.23641728900131931</c:v>
                      </c:pt>
                      <c:pt idx="28">
                        <c:v>0.23436215237011668</c:v>
                      </c:pt>
                      <c:pt idx="29">
                        <c:v>0.23377338546016455</c:v>
                      </c:pt>
                      <c:pt idx="30">
                        <c:v>0.23324808256373636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877-49F9-957C-7A242E99E8B1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Mine10!$H$1</c15:sqref>
                        </c15:formulaRef>
                      </c:ext>
                    </c:extLst>
                    <c:strCache>
                      <c:ptCount val="1"/>
                      <c:pt idx="0">
                        <c:v>44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Mine10!$H$2:$H$32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0.65088296880862762</c:v>
                      </c:pt>
                      <c:pt idx="2">
                        <c:v>0.49774829841400486</c:v>
                      </c:pt>
                      <c:pt idx="3">
                        <c:v>0.4105621386525295</c:v>
                      </c:pt>
                      <c:pt idx="4">
                        <c:v>0.3665605167495774</c:v>
                      </c:pt>
                      <c:pt idx="5">
                        <c:v>0.33019741221752869</c:v>
                      </c:pt>
                      <c:pt idx="6">
                        <c:v>0.3059707008476662</c:v>
                      </c:pt>
                      <c:pt idx="7">
                        <c:v>0.28983914111766063</c:v>
                      </c:pt>
                      <c:pt idx="8">
                        <c:v>0.27630892006277813</c:v>
                      </c:pt>
                      <c:pt idx="9">
                        <c:v>0.26807146862908859</c:v>
                      </c:pt>
                      <c:pt idx="10">
                        <c:v>0.26694904723288027</c:v>
                      </c:pt>
                      <c:pt idx="11">
                        <c:v>0.25653352537955354</c:v>
                      </c:pt>
                      <c:pt idx="12">
                        <c:v>0.25285418608310439</c:v>
                      </c:pt>
                      <c:pt idx="13">
                        <c:v>0.24790964144647923</c:v>
                      </c:pt>
                      <c:pt idx="14">
                        <c:v>0.24711341620369812</c:v>
                      </c:pt>
                      <c:pt idx="15">
                        <c:v>0.24347159854270811</c:v>
                      </c:pt>
                      <c:pt idx="16">
                        <c:v>0.24329431890162473</c:v>
                      </c:pt>
                      <c:pt idx="17">
                        <c:v>0.24081950479510367</c:v>
                      </c:pt>
                      <c:pt idx="18">
                        <c:v>0.23875157853116921</c:v>
                      </c:pt>
                      <c:pt idx="19">
                        <c:v>0.23875157853116921</c:v>
                      </c:pt>
                      <c:pt idx="20">
                        <c:v>0.23875157853116921</c:v>
                      </c:pt>
                      <c:pt idx="21">
                        <c:v>0.23875157853116921</c:v>
                      </c:pt>
                      <c:pt idx="22">
                        <c:v>0.2378262465857329</c:v>
                      </c:pt>
                      <c:pt idx="23">
                        <c:v>0.23635075870360736</c:v>
                      </c:pt>
                      <c:pt idx="24">
                        <c:v>0.23635075870360736</c:v>
                      </c:pt>
                      <c:pt idx="25">
                        <c:v>0.23635075870360736</c:v>
                      </c:pt>
                      <c:pt idx="26">
                        <c:v>0.23615354821530157</c:v>
                      </c:pt>
                      <c:pt idx="27">
                        <c:v>0.23576949612074705</c:v>
                      </c:pt>
                      <c:pt idx="28">
                        <c:v>0.2354773115143006</c:v>
                      </c:pt>
                      <c:pt idx="29">
                        <c:v>0.2354773115143006</c:v>
                      </c:pt>
                      <c:pt idx="30">
                        <c:v>0.23256861819516902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877-49F9-957C-7A242E99E8B1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Mine10!$I$1</c15:sqref>
                        </c15:formulaRef>
                      </c:ext>
                    </c:extLst>
                    <c:strCache>
                      <c:ptCount val="1"/>
                      <c:pt idx="0">
                        <c:v>48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Mine10!$I$2:$I$32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0.68878990708352006</c:v>
                      </c:pt>
                      <c:pt idx="2">
                        <c:v>0.54722440762213698</c:v>
                      </c:pt>
                      <c:pt idx="3">
                        <c:v>0.42674364653812485</c:v>
                      </c:pt>
                      <c:pt idx="4">
                        <c:v>0.37360619228022607</c:v>
                      </c:pt>
                      <c:pt idx="5">
                        <c:v>0.34875331340248611</c:v>
                      </c:pt>
                      <c:pt idx="6">
                        <c:v>0.31727947969998832</c:v>
                      </c:pt>
                      <c:pt idx="7">
                        <c:v>0.29624477016989637</c:v>
                      </c:pt>
                      <c:pt idx="8">
                        <c:v>0.28223701569856813</c:v>
                      </c:pt>
                      <c:pt idx="9">
                        <c:v>0.27032587338667058</c:v>
                      </c:pt>
                      <c:pt idx="10">
                        <c:v>0.26521978398834811</c:v>
                      </c:pt>
                      <c:pt idx="11">
                        <c:v>0.26499429106299199</c:v>
                      </c:pt>
                      <c:pt idx="12">
                        <c:v>0.26267145975300277</c:v>
                      </c:pt>
                      <c:pt idx="13">
                        <c:v>0.25826545144982793</c:v>
                      </c:pt>
                      <c:pt idx="14">
                        <c:v>0.24838092125701516</c:v>
                      </c:pt>
                      <c:pt idx="15">
                        <c:v>0.24453479223907335</c:v>
                      </c:pt>
                      <c:pt idx="16">
                        <c:v>0.23860770524939784</c:v>
                      </c:pt>
                      <c:pt idx="17">
                        <c:v>0.23860770524939784</c:v>
                      </c:pt>
                      <c:pt idx="18">
                        <c:v>0.23744191207026633</c:v>
                      </c:pt>
                      <c:pt idx="19">
                        <c:v>0.23535466014677819</c:v>
                      </c:pt>
                      <c:pt idx="20">
                        <c:v>0.23373590417054996</c:v>
                      </c:pt>
                      <c:pt idx="21">
                        <c:v>0.23366061882456418</c:v>
                      </c:pt>
                      <c:pt idx="22">
                        <c:v>0.2321347793284031</c:v>
                      </c:pt>
                      <c:pt idx="23">
                        <c:v>0.2321347793284031</c:v>
                      </c:pt>
                      <c:pt idx="24">
                        <c:v>0.2321347793284031</c:v>
                      </c:pt>
                      <c:pt idx="25">
                        <c:v>0.23205949398241726</c:v>
                      </c:pt>
                      <c:pt idx="26">
                        <c:v>0.23205949398241726</c:v>
                      </c:pt>
                      <c:pt idx="27">
                        <c:v>0.23097580459700556</c:v>
                      </c:pt>
                      <c:pt idx="28">
                        <c:v>0.23097580459700556</c:v>
                      </c:pt>
                      <c:pt idx="29">
                        <c:v>0.23097580459700556</c:v>
                      </c:pt>
                      <c:pt idx="30">
                        <c:v>0.23097580459700556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877-49F9-957C-7A242E99E8B1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Mine10!$J$1</c15:sqref>
                        </c15:formulaRef>
                      </c:ext>
                    </c:extLst>
                    <c:strCache>
                      <c:ptCount val="1"/>
                      <c:pt idx="0">
                        <c:v>52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Mine10!$J$2:$J$32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0.67790621204968993</c:v>
                      </c:pt>
                      <c:pt idx="2">
                        <c:v>0.52548445272879118</c:v>
                      </c:pt>
                      <c:pt idx="3">
                        <c:v>0.43211771303614588</c:v>
                      </c:pt>
                      <c:pt idx="4">
                        <c:v>0.38521708081676126</c:v>
                      </c:pt>
                      <c:pt idx="5">
                        <c:v>0.35615927732523195</c:v>
                      </c:pt>
                      <c:pt idx="6">
                        <c:v>0.33340212299834182</c:v>
                      </c:pt>
                      <c:pt idx="7">
                        <c:v>0.3246235530971488</c:v>
                      </c:pt>
                      <c:pt idx="8">
                        <c:v>0.3056693173886556</c:v>
                      </c:pt>
                      <c:pt idx="9">
                        <c:v>0.27985887023566008</c:v>
                      </c:pt>
                      <c:pt idx="10">
                        <c:v>0.27335104515910386</c:v>
                      </c:pt>
                      <c:pt idx="11">
                        <c:v>0.25939162500958218</c:v>
                      </c:pt>
                      <c:pt idx="12">
                        <c:v>0.25701477061370065</c:v>
                      </c:pt>
                      <c:pt idx="13">
                        <c:v>0.25701477061370065</c:v>
                      </c:pt>
                      <c:pt idx="14">
                        <c:v>0.25343456105738388</c:v>
                      </c:pt>
                      <c:pt idx="15">
                        <c:v>0.25156921127908433</c:v>
                      </c:pt>
                      <c:pt idx="16">
                        <c:v>0.25055786199300401</c:v>
                      </c:pt>
                      <c:pt idx="17">
                        <c:v>0.24786013709517987</c:v>
                      </c:pt>
                      <c:pt idx="18">
                        <c:v>0.24786013709517987</c:v>
                      </c:pt>
                      <c:pt idx="19">
                        <c:v>0.24786013709517987</c:v>
                      </c:pt>
                      <c:pt idx="20">
                        <c:v>0.24139665210181677</c:v>
                      </c:pt>
                      <c:pt idx="21">
                        <c:v>0.24131688836708262</c:v>
                      </c:pt>
                      <c:pt idx="22">
                        <c:v>0.24112831188951694</c:v>
                      </c:pt>
                      <c:pt idx="23">
                        <c:v>0.23748342794433888</c:v>
                      </c:pt>
                      <c:pt idx="24">
                        <c:v>0.23748342794433888</c:v>
                      </c:pt>
                      <c:pt idx="25">
                        <c:v>0.23281952900261041</c:v>
                      </c:pt>
                      <c:pt idx="26">
                        <c:v>0.23281952900261041</c:v>
                      </c:pt>
                      <c:pt idx="27">
                        <c:v>0.23281952900261041</c:v>
                      </c:pt>
                      <c:pt idx="28">
                        <c:v>0.23281952900261041</c:v>
                      </c:pt>
                      <c:pt idx="29">
                        <c:v>0.23018623641858008</c:v>
                      </c:pt>
                      <c:pt idx="30">
                        <c:v>0.23018623641858008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877-49F9-957C-7A242E99E8B1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Mine10!$K$1</c15:sqref>
                        </c15:formulaRef>
                      </c:ext>
                    </c:extLst>
                    <c:strCache>
                      <c:ptCount val="1"/>
                      <c:pt idx="0">
                        <c:v>56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Mine10!$A$2:$A$32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Mine10!$K$2:$K$32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0.66494067143554558</c:v>
                      </c:pt>
                      <c:pt idx="2">
                        <c:v>0.53141085383910891</c:v>
                      </c:pt>
                      <c:pt idx="3">
                        <c:v>0.43750025216152866</c:v>
                      </c:pt>
                      <c:pt idx="4">
                        <c:v>0.38926332522381857</c:v>
                      </c:pt>
                      <c:pt idx="5">
                        <c:v>0.35134916504274644</c:v>
                      </c:pt>
                      <c:pt idx="6">
                        <c:v>0.32672258600725423</c:v>
                      </c:pt>
                      <c:pt idx="7">
                        <c:v>0.30548122506122483</c:v>
                      </c:pt>
                      <c:pt idx="8">
                        <c:v>0.28042048439221007</c:v>
                      </c:pt>
                      <c:pt idx="9">
                        <c:v>0.26893684664947937</c:v>
                      </c:pt>
                      <c:pt idx="10">
                        <c:v>0.26692116825427564</c:v>
                      </c:pt>
                      <c:pt idx="11">
                        <c:v>0.2586659243031264</c:v>
                      </c:pt>
                      <c:pt idx="12">
                        <c:v>0.2546706770436179</c:v>
                      </c:pt>
                      <c:pt idx="13">
                        <c:v>0.25358150062334328</c:v>
                      </c:pt>
                      <c:pt idx="14">
                        <c:v>0.25208418563930013</c:v>
                      </c:pt>
                      <c:pt idx="15">
                        <c:v>0.249782172785114</c:v>
                      </c:pt>
                      <c:pt idx="16">
                        <c:v>0.24370846899623577</c:v>
                      </c:pt>
                      <c:pt idx="17">
                        <c:v>0.24360647470113816</c:v>
                      </c:pt>
                      <c:pt idx="18">
                        <c:v>0.24223483702296084</c:v>
                      </c:pt>
                      <c:pt idx="19">
                        <c:v>0.24077060563147298</c:v>
                      </c:pt>
                      <c:pt idx="20">
                        <c:v>0.24077060563147298</c:v>
                      </c:pt>
                      <c:pt idx="21">
                        <c:v>0.23865144014492226</c:v>
                      </c:pt>
                      <c:pt idx="22">
                        <c:v>0.23811992398842882</c:v>
                      </c:pt>
                      <c:pt idx="23">
                        <c:v>0.23811992398842882</c:v>
                      </c:pt>
                      <c:pt idx="24">
                        <c:v>0.23737683422295922</c:v>
                      </c:pt>
                      <c:pt idx="25">
                        <c:v>0.23737683422295922</c:v>
                      </c:pt>
                      <c:pt idx="26">
                        <c:v>0.23530890795902479</c:v>
                      </c:pt>
                      <c:pt idx="27">
                        <c:v>0.23434722440762215</c:v>
                      </c:pt>
                      <c:pt idx="28">
                        <c:v>0.23389099359711446</c:v>
                      </c:pt>
                      <c:pt idx="29">
                        <c:v>0.23370185227772466</c:v>
                      </c:pt>
                      <c:pt idx="30">
                        <c:v>0.23370185227772466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877-49F9-957C-7A242E99E8B1}"/>
                  </c:ext>
                </c:extLst>
              </c15:ser>
            </c15:filteredLineSeries>
          </c:ext>
        </c:extLst>
      </c:lineChart>
      <c:catAx>
        <c:axId val="554596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Generations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597944"/>
        <c:crosses val="autoZero"/>
        <c:auto val="1"/>
        <c:lblAlgn val="ctr"/>
        <c:lblOffset val="100"/>
        <c:tickLblSkip val="2"/>
        <c:noMultiLvlLbl val="0"/>
      </c:catAx>
      <c:valAx>
        <c:axId val="5545979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of Best Route, Relative to Initial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596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Comparison of Algorithms</a:t>
            </a:r>
          </a:p>
        </c:rich>
      </c:tx>
      <c:layout>
        <c:manualLayout>
          <c:xMode val="edge"/>
          <c:yMode val="edge"/>
          <c:x val="0.33292196648495859"/>
          <c:y val="3.0103480714957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'Compare 10'!$D$1:$D$2</c:f>
              <c:strCache>
                <c:ptCount val="2"/>
                <c:pt idx="0">
                  <c:v>Alternative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'Compare 10'!$A$3:$A$33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'Compare 10'!$D$3:$D$33</c:f>
              <c:numCache>
                <c:formatCode>General</c:formatCode>
                <c:ptCount val="31"/>
                <c:pt idx="0">
                  <c:v>1</c:v>
                </c:pt>
                <c:pt idx="1">
                  <c:v>0.64134722844220671</c:v>
                </c:pt>
                <c:pt idx="2">
                  <c:v>0.48954033979270306</c:v>
                </c:pt>
                <c:pt idx="3">
                  <c:v>0.39280835320366181</c:v>
                </c:pt>
                <c:pt idx="4">
                  <c:v>0.35150102680174455</c:v>
                </c:pt>
                <c:pt idx="5">
                  <c:v>0.32394715501276944</c:v>
                </c:pt>
                <c:pt idx="6">
                  <c:v>0.30446188729791773</c:v>
                </c:pt>
                <c:pt idx="7">
                  <c:v>0.28482689615383067</c:v>
                </c:pt>
                <c:pt idx="8">
                  <c:v>0.27225323472808921</c:v>
                </c:pt>
                <c:pt idx="9">
                  <c:v>0.26698628644742733</c:v>
                </c:pt>
                <c:pt idx="10">
                  <c:v>0.26439297659537558</c:v>
                </c:pt>
                <c:pt idx="11">
                  <c:v>0.26330113734935873</c:v>
                </c:pt>
                <c:pt idx="12">
                  <c:v>0.25972185574746731</c:v>
                </c:pt>
                <c:pt idx="13">
                  <c:v>0.24643919679492612</c:v>
                </c:pt>
                <c:pt idx="14">
                  <c:v>0.23991757343952363</c:v>
                </c:pt>
                <c:pt idx="15">
                  <c:v>0.23943479506328247</c:v>
                </c:pt>
                <c:pt idx="16">
                  <c:v>0.23836659848218936</c:v>
                </c:pt>
                <c:pt idx="17">
                  <c:v>0.23631662611909288</c:v>
                </c:pt>
                <c:pt idx="18">
                  <c:v>0.23609040696853428</c:v>
                </c:pt>
                <c:pt idx="19">
                  <c:v>0.23604864901939426</c:v>
                </c:pt>
                <c:pt idx="20">
                  <c:v>0.23595024550446428</c:v>
                </c:pt>
                <c:pt idx="21">
                  <c:v>0.23481648692592907</c:v>
                </c:pt>
                <c:pt idx="22">
                  <c:v>0.23481648692592907</c:v>
                </c:pt>
                <c:pt idx="23">
                  <c:v>0.2347412015799433</c:v>
                </c:pt>
                <c:pt idx="24">
                  <c:v>0.2347412015799433</c:v>
                </c:pt>
                <c:pt idx="25">
                  <c:v>0.2347412015799433</c:v>
                </c:pt>
                <c:pt idx="26">
                  <c:v>0.2347412015799433</c:v>
                </c:pt>
                <c:pt idx="27">
                  <c:v>0.2347412015799433</c:v>
                </c:pt>
                <c:pt idx="28">
                  <c:v>0.2347412015799433</c:v>
                </c:pt>
                <c:pt idx="29">
                  <c:v>0.23433189298668186</c:v>
                </c:pt>
                <c:pt idx="30">
                  <c:v>0.23433189298668186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EB-4EBF-837A-D2DFA5CAE30C}"/>
            </c:ext>
          </c:extLst>
        </c:ser>
        <c:ser>
          <c:idx val="5"/>
          <c:order val="5"/>
          <c:tx>
            <c:strRef>
              <c:f>'Compare 10'!$G$1:$G$2</c:f>
              <c:strCache>
                <c:ptCount val="2"/>
                <c:pt idx="0">
                  <c:v>Benchmark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'Compare 10'!$A$3:$A$33</c:f>
              <c:numCache>
                <c:formatCode>General</c:formatCode>
                <c:ptCount val="31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  <c:pt idx="19">
                  <c:v>190</c:v>
                </c:pt>
                <c:pt idx="20">
                  <c:v>200</c:v>
                </c:pt>
                <c:pt idx="21">
                  <c:v>210</c:v>
                </c:pt>
                <c:pt idx="22">
                  <c:v>220</c:v>
                </c:pt>
                <c:pt idx="23">
                  <c:v>230</c:v>
                </c:pt>
                <c:pt idx="24">
                  <c:v>240</c:v>
                </c:pt>
                <c:pt idx="25">
                  <c:v>250</c:v>
                </c:pt>
                <c:pt idx="26">
                  <c:v>260</c:v>
                </c:pt>
                <c:pt idx="27">
                  <c:v>270</c:v>
                </c:pt>
                <c:pt idx="28">
                  <c:v>280</c:v>
                </c:pt>
                <c:pt idx="29">
                  <c:v>290</c:v>
                </c:pt>
                <c:pt idx="30">
                  <c:v>300</c:v>
                </c:pt>
              </c:numCache>
            </c:numRef>
          </c:cat>
          <c:val>
            <c:numRef>
              <c:f>'Compare 10'!$G$3:$G$33</c:f>
              <c:numCache>
                <c:formatCode>General</c:formatCode>
                <c:ptCount val="31"/>
                <c:pt idx="0">
                  <c:v>1</c:v>
                </c:pt>
                <c:pt idx="1">
                  <c:v>0.68535889646045911</c:v>
                </c:pt>
                <c:pt idx="2">
                  <c:v>0.59121106121675004</c:v>
                </c:pt>
                <c:pt idx="3">
                  <c:v>0.53906203980521028</c:v>
                </c:pt>
                <c:pt idx="4">
                  <c:v>0.50117406407727039</c:v>
                </c:pt>
                <c:pt idx="5">
                  <c:v>0.47254102163747652</c:v>
                </c:pt>
                <c:pt idx="6">
                  <c:v>0.44500901729626358</c:v>
                </c:pt>
                <c:pt idx="7">
                  <c:v>0.4339361002513546</c:v>
                </c:pt>
                <c:pt idx="8">
                  <c:v>0.42296364435944922</c:v>
                </c:pt>
                <c:pt idx="9">
                  <c:v>0.40118826581456246</c:v>
                </c:pt>
                <c:pt idx="10">
                  <c:v>0.37998446684983683</c:v>
                </c:pt>
                <c:pt idx="11">
                  <c:v>0.36521691943338297</c:v>
                </c:pt>
                <c:pt idx="12">
                  <c:v>0.34592930601112737</c:v>
                </c:pt>
                <c:pt idx="13">
                  <c:v>0.33248296396712623</c:v>
                </c:pt>
                <c:pt idx="14">
                  <c:v>0.32508172050819628</c:v>
                </c:pt>
                <c:pt idx="15">
                  <c:v>0.31247525791081149</c:v>
                </c:pt>
                <c:pt idx="16">
                  <c:v>0.30803209108477875</c:v>
                </c:pt>
                <c:pt idx="17">
                  <c:v>0.30467842344577722</c:v>
                </c:pt>
                <c:pt idx="18">
                  <c:v>0.29679512783580858</c:v>
                </c:pt>
                <c:pt idx="19">
                  <c:v>0.2918829002206918</c:v>
                </c:pt>
                <c:pt idx="20">
                  <c:v>0.29117357992713544</c:v>
                </c:pt>
                <c:pt idx="21">
                  <c:v>0.29117357992713544</c:v>
                </c:pt>
                <c:pt idx="22">
                  <c:v>0.28911759603319659</c:v>
                </c:pt>
                <c:pt idx="23">
                  <c:v>0.28678104713605024</c:v>
                </c:pt>
                <c:pt idx="24">
                  <c:v>0.28678104713605024</c:v>
                </c:pt>
                <c:pt idx="25">
                  <c:v>0.27961033983304889</c:v>
                </c:pt>
                <c:pt idx="26">
                  <c:v>0.27920268541941523</c:v>
                </c:pt>
                <c:pt idx="27">
                  <c:v>0.27822361280899877</c:v>
                </c:pt>
                <c:pt idx="28">
                  <c:v>0.27822361280899877</c:v>
                </c:pt>
                <c:pt idx="29">
                  <c:v>0.2774080215608194</c:v>
                </c:pt>
                <c:pt idx="30">
                  <c:v>0.2774080215608194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EB-4EBF-837A-D2DFA5CAE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8486456"/>
        <c:axId val="5184826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'Compare 10'!$B$1:$B$2</c15:sqref>
                        </c15:formulaRef>
                      </c:ext>
                    </c:extLst>
                    <c:strCache>
                      <c:ptCount val="2"/>
                      <c:pt idx="0">
                        <c:v>Alternative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'Compare 10'!$A$3:$A$33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'Compare 10'!$B$3:$B$33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0.74054474959351568</c:v>
                      </c:pt>
                      <c:pt idx="2">
                        <c:v>0.61846064464590467</c:v>
                      </c:pt>
                      <c:pt idx="3">
                        <c:v>0.52979540622213617</c:v>
                      </c:pt>
                      <c:pt idx="4">
                        <c:v>0.4682627482782411</c:v>
                      </c:pt>
                      <c:pt idx="5">
                        <c:v>0.43894826452349545</c:v>
                      </c:pt>
                      <c:pt idx="6">
                        <c:v>0.4178659468967994</c:v>
                      </c:pt>
                      <c:pt idx="7">
                        <c:v>0.39591369216927508</c:v>
                      </c:pt>
                      <c:pt idx="8">
                        <c:v>0.35579467192776482</c:v>
                      </c:pt>
                      <c:pt idx="9">
                        <c:v>0.33217803007379254</c:v>
                      </c:pt>
                      <c:pt idx="10">
                        <c:v>0.32099985072037507</c:v>
                      </c:pt>
                      <c:pt idx="11">
                        <c:v>0.31412177182811057</c:v>
                      </c:pt>
                      <c:pt idx="12">
                        <c:v>0.30943891033942961</c:v>
                      </c:pt>
                      <c:pt idx="13">
                        <c:v>0.29481931113504967</c:v>
                      </c:pt>
                      <c:pt idx="14">
                        <c:v>0.27981356185219702</c:v>
                      </c:pt>
                      <c:pt idx="15">
                        <c:v>0.27752784871922115</c:v>
                      </c:pt>
                      <c:pt idx="16">
                        <c:v>0.27605441847516921</c:v>
                      </c:pt>
                      <c:pt idx="17">
                        <c:v>0.27524520187043339</c:v>
                      </c:pt>
                      <c:pt idx="18">
                        <c:v>0.27299091815038512</c:v>
                      </c:pt>
                      <c:pt idx="19">
                        <c:v>0.27037509531705783</c:v>
                      </c:pt>
                      <c:pt idx="20">
                        <c:v>0.26709667267819753</c:v>
                      </c:pt>
                      <c:pt idx="21">
                        <c:v>0.2668044477259065</c:v>
                      </c:pt>
                      <c:pt idx="22">
                        <c:v>0.26485687311635342</c:v>
                      </c:pt>
                      <c:pt idx="23">
                        <c:v>0.25554331731603308</c:v>
                      </c:pt>
                      <c:pt idx="24">
                        <c:v>0.25166011046692249</c:v>
                      </c:pt>
                      <c:pt idx="25">
                        <c:v>0.25166011046692249</c:v>
                      </c:pt>
                      <c:pt idx="26">
                        <c:v>0.24824915172861772</c:v>
                      </c:pt>
                      <c:pt idx="27">
                        <c:v>0.24824915172861772</c:v>
                      </c:pt>
                      <c:pt idx="28">
                        <c:v>0.24824915172861772</c:v>
                      </c:pt>
                      <c:pt idx="29">
                        <c:v>0.24824915172861772</c:v>
                      </c:pt>
                      <c:pt idx="30">
                        <c:v>0.24573302347724699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1FEB-4EBF-837A-D2DFA5CAE30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10'!$C$1:$C$2</c15:sqref>
                        </c15:formulaRef>
                      </c:ext>
                    </c:extLst>
                    <c:strCache>
                      <c:ptCount val="2"/>
                      <c:pt idx="0">
                        <c:v>Alternative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10'!$C$3:$C$33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0.68756581415897067</c:v>
                      </c:pt>
                      <c:pt idx="2">
                        <c:v>0.50694351985217279</c:v>
                      </c:pt>
                      <c:pt idx="3">
                        <c:v>0.44582077568920792</c:v>
                      </c:pt>
                      <c:pt idx="4">
                        <c:v>0.37651952537148436</c:v>
                      </c:pt>
                      <c:pt idx="5">
                        <c:v>0.35778319756956639</c:v>
                      </c:pt>
                      <c:pt idx="6">
                        <c:v>0.33581020507792797</c:v>
                      </c:pt>
                      <c:pt idx="7">
                        <c:v>0.31226634712757761</c:v>
                      </c:pt>
                      <c:pt idx="8">
                        <c:v>0.29281347712592343</c:v>
                      </c:pt>
                      <c:pt idx="9">
                        <c:v>0.29230290046276686</c:v>
                      </c:pt>
                      <c:pt idx="10">
                        <c:v>0.2902275909092743</c:v>
                      </c:pt>
                      <c:pt idx="11">
                        <c:v>0.28091221954594786</c:v>
                      </c:pt>
                      <c:pt idx="12">
                        <c:v>0.27093227143070397</c:v>
                      </c:pt>
                      <c:pt idx="13">
                        <c:v>0.27093227143070397</c:v>
                      </c:pt>
                      <c:pt idx="14">
                        <c:v>0.26988896823571656</c:v>
                      </c:pt>
                      <c:pt idx="15">
                        <c:v>0.26048080142985675</c:v>
                      </c:pt>
                      <c:pt idx="16">
                        <c:v>0.25242579390535674</c:v>
                      </c:pt>
                      <c:pt idx="17">
                        <c:v>0.25196593196883688</c:v>
                      </c:pt>
                      <c:pt idx="18">
                        <c:v>0.24580003792509392</c:v>
                      </c:pt>
                      <c:pt idx="19">
                        <c:v>0.24580003792509392</c:v>
                      </c:pt>
                      <c:pt idx="20">
                        <c:v>0.24536890222991486</c:v>
                      </c:pt>
                      <c:pt idx="21">
                        <c:v>0.24193865817790097</c:v>
                      </c:pt>
                      <c:pt idx="22">
                        <c:v>0.24193865817790097</c:v>
                      </c:pt>
                      <c:pt idx="23">
                        <c:v>0.23732240767862117</c:v>
                      </c:pt>
                      <c:pt idx="24">
                        <c:v>0.23732240767862117</c:v>
                      </c:pt>
                      <c:pt idx="25">
                        <c:v>0.23732240767862117</c:v>
                      </c:pt>
                      <c:pt idx="26">
                        <c:v>0.23611037816160124</c:v>
                      </c:pt>
                      <c:pt idx="27">
                        <c:v>0.23549800893257</c:v>
                      </c:pt>
                      <c:pt idx="28">
                        <c:v>0.23549800893257</c:v>
                      </c:pt>
                      <c:pt idx="29">
                        <c:v>0.23549800893257</c:v>
                      </c:pt>
                      <c:pt idx="30">
                        <c:v>0.23549800893257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FEB-4EBF-837A-D2DFA5CAE30C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10'!$E$1:$E$2</c15:sqref>
                        </c15:formulaRef>
                      </c:ext>
                    </c:extLst>
                    <c:strCache>
                      <c:ptCount val="2"/>
                      <c:pt idx="0">
                        <c:v>Benchmark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diamond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10'!$E$3:$E$33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0.75371847476569154</c:v>
                      </c:pt>
                      <c:pt idx="2">
                        <c:v>0.69384362757557783</c:v>
                      </c:pt>
                      <c:pt idx="3">
                        <c:v>0.63310901043747003</c:v>
                      </c:pt>
                      <c:pt idx="4">
                        <c:v>0.54614233207050844</c:v>
                      </c:pt>
                      <c:pt idx="5">
                        <c:v>0.53412330497020455</c:v>
                      </c:pt>
                      <c:pt idx="6">
                        <c:v>0.52207724615403239</c:v>
                      </c:pt>
                      <c:pt idx="7">
                        <c:v>0.51375995029391952</c:v>
                      </c:pt>
                      <c:pt idx="8">
                        <c:v>0.47946961352715484</c:v>
                      </c:pt>
                      <c:pt idx="9">
                        <c:v>0.46833093275558091</c:v>
                      </c:pt>
                      <c:pt idx="10">
                        <c:v>0.43015125657132947</c:v>
                      </c:pt>
                      <c:pt idx="11">
                        <c:v>0.41281827828142842</c:v>
                      </c:pt>
                      <c:pt idx="12">
                        <c:v>0.4000544668901827</c:v>
                      </c:pt>
                      <c:pt idx="13">
                        <c:v>0.38922535978406908</c:v>
                      </c:pt>
                      <c:pt idx="14">
                        <c:v>0.3817536724805029</c:v>
                      </c:pt>
                      <c:pt idx="15">
                        <c:v>0.37787631577885639</c:v>
                      </c:pt>
                      <c:pt idx="16">
                        <c:v>0.37577131168375316</c:v>
                      </c:pt>
                      <c:pt idx="17">
                        <c:v>0.37577131168375316</c:v>
                      </c:pt>
                      <c:pt idx="18">
                        <c:v>0.36642152531500016</c:v>
                      </c:pt>
                      <c:pt idx="19">
                        <c:v>0.36466155888274288</c:v>
                      </c:pt>
                      <c:pt idx="20">
                        <c:v>0.35343673973299122</c:v>
                      </c:pt>
                      <c:pt idx="21">
                        <c:v>0.34463142053684181</c:v>
                      </c:pt>
                      <c:pt idx="22">
                        <c:v>0.33981206905594763</c:v>
                      </c:pt>
                      <c:pt idx="23">
                        <c:v>0.33311707960638592</c:v>
                      </c:pt>
                      <c:pt idx="24">
                        <c:v>0.33030122207563234</c:v>
                      </c:pt>
                      <c:pt idx="25">
                        <c:v>0.32966335427282673</c:v>
                      </c:pt>
                      <c:pt idx="26">
                        <c:v>0.32514554763432146</c:v>
                      </c:pt>
                      <c:pt idx="27">
                        <c:v>0.3251198473313241</c:v>
                      </c:pt>
                      <c:pt idx="28">
                        <c:v>0.3251198473313241</c:v>
                      </c:pt>
                      <c:pt idx="29">
                        <c:v>0.31896073138947056</c:v>
                      </c:pt>
                      <c:pt idx="30">
                        <c:v>0.31896073138947056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FEB-4EBF-837A-D2DFA5CAE30C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10'!$F$1:$F$2</c15:sqref>
                        </c15:formulaRef>
                      </c:ext>
                    </c:extLst>
                    <c:strCache>
                      <c:ptCount val="2"/>
                      <c:pt idx="0">
                        <c:v>Benchmark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10'!$A$3:$A$33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0</c:v>
                      </c:pt>
                      <c:pt idx="1">
                        <c:v>10</c:v>
                      </c:pt>
                      <c:pt idx="2">
                        <c:v>20</c:v>
                      </c:pt>
                      <c:pt idx="3">
                        <c:v>30</c:v>
                      </c:pt>
                      <c:pt idx="4">
                        <c:v>40</c:v>
                      </c:pt>
                      <c:pt idx="5">
                        <c:v>50</c:v>
                      </c:pt>
                      <c:pt idx="6">
                        <c:v>60</c:v>
                      </c:pt>
                      <c:pt idx="7">
                        <c:v>70</c:v>
                      </c:pt>
                      <c:pt idx="8">
                        <c:v>80</c:v>
                      </c:pt>
                      <c:pt idx="9">
                        <c:v>90</c:v>
                      </c:pt>
                      <c:pt idx="10">
                        <c:v>100</c:v>
                      </c:pt>
                      <c:pt idx="11">
                        <c:v>110</c:v>
                      </c:pt>
                      <c:pt idx="12">
                        <c:v>120</c:v>
                      </c:pt>
                      <c:pt idx="13">
                        <c:v>130</c:v>
                      </c:pt>
                      <c:pt idx="14">
                        <c:v>140</c:v>
                      </c:pt>
                      <c:pt idx="15">
                        <c:v>150</c:v>
                      </c:pt>
                      <c:pt idx="16">
                        <c:v>160</c:v>
                      </c:pt>
                      <c:pt idx="17">
                        <c:v>170</c:v>
                      </c:pt>
                      <c:pt idx="18">
                        <c:v>180</c:v>
                      </c:pt>
                      <c:pt idx="19">
                        <c:v>190</c:v>
                      </c:pt>
                      <c:pt idx="20">
                        <c:v>200</c:v>
                      </c:pt>
                      <c:pt idx="21">
                        <c:v>210</c:v>
                      </c:pt>
                      <c:pt idx="22">
                        <c:v>220</c:v>
                      </c:pt>
                      <c:pt idx="23">
                        <c:v>230</c:v>
                      </c:pt>
                      <c:pt idx="24">
                        <c:v>240</c:v>
                      </c:pt>
                      <c:pt idx="25">
                        <c:v>250</c:v>
                      </c:pt>
                      <c:pt idx="26">
                        <c:v>260</c:v>
                      </c:pt>
                      <c:pt idx="27">
                        <c:v>270</c:v>
                      </c:pt>
                      <c:pt idx="28">
                        <c:v>280</c:v>
                      </c:pt>
                      <c:pt idx="29">
                        <c:v>290</c:v>
                      </c:pt>
                      <c:pt idx="30">
                        <c:v>300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'Compare 10'!$F$3:$F$33</c15:sqref>
                        </c15:formulaRef>
                      </c:ext>
                    </c:extLst>
                    <c:numCache>
                      <c:formatCode>General</c:formatCode>
                      <c:ptCount val="31"/>
                      <c:pt idx="0">
                        <c:v>1</c:v>
                      </c:pt>
                      <c:pt idx="1">
                        <c:v>0.7276683732958924</c:v>
                      </c:pt>
                      <c:pt idx="2">
                        <c:v>0.63390019244967866</c:v>
                      </c:pt>
                      <c:pt idx="3">
                        <c:v>0.57625485663104137</c:v>
                      </c:pt>
                      <c:pt idx="4">
                        <c:v>0.54325155230637023</c:v>
                      </c:pt>
                      <c:pt idx="5">
                        <c:v>0.51098778731284578</c:v>
                      </c:pt>
                      <c:pt idx="6">
                        <c:v>0.45782769903613785</c:v>
                      </c:pt>
                      <c:pt idx="7">
                        <c:v>0.44250071613874131</c:v>
                      </c:pt>
                      <c:pt idx="8">
                        <c:v>0.43910561331735642</c:v>
                      </c:pt>
                      <c:pt idx="9">
                        <c:v>0.42283816878280622</c:v>
                      </c:pt>
                      <c:pt idx="10">
                        <c:v>0.40303037638638411</c:v>
                      </c:pt>
                      <c:pt idx="11">
                        <c:v>0.39701573891397057</c:v>
                      </c:pt>
                      <c:pt idx="12">
                        <c:v>0.36912138854258708</c:v>
                      </c:pt>
                      <c:pt idx="13">
                        <c:v>0.36619074708400412</c:v>
                      </c:pt>
                      <c:pt idx="14">
                        <c:v>0.35633780768749723</c:v>
                      </c:pt>
                      <c:pt idx="15">
                        <c:v>0.34606135796043686</c:v>
                      </c:pt>
                      <c:pt idx="16">
                        <c:v>0.33478344367921825</c:v>
                      </c:pt>
                      <c:pt idx="17">
                        <c:v>0.33478344367921825</c:v>
                      </c:pt>
                      <c:pt idx="18">
                        <c:v>0.32226130389700514</c:v>
                      </c:pt>
                      <c:pt idx="19">
                        <c:v>0.31087514171477909</c:v>
                      </c:pt>
                      <c:pt idx="20">
                        <c:v>0.30353824987795386</c:v>
                      </c:pt>
                      <c:pt idx="21">
                        <c:v>0.30207692338727571</c:v>
                      </c:pt>
                      <c:pt idx="22">
                        <c:v>0.30207692338727571</c:v>
                      </c:pt>
                      <c:pt idx="23">
                        <c:v>0.2955493288468754</c:v>
                      </c:pt>
                      <c:pt idx="24">
                        <c:v>0.29425709179083104</c:v>
                      </c:pt>
                      <c:pt idx="25">
                        <c:v>0.28956846084637516</c:v>
                      </c:pt>
                      <c:pt idx="26">
                        <c:v>0.28884913478336299</c:v>
                      </c:pt>
                      <c:pt idx="27">
                        <c:v>0.28600317925255292</c:v>
                      </c:pt>
                      <c:pt idx="28">
                        <c:v>0.28542236047398301</c:v>
                      </c:pt>
                      <c:pt idx="29">
                        <c:v>0.28542236047398301</c:v>
                      </c:pt>
                      <c:pt idx="30">
                        <c:v>0.28056859398766226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FEB-4EBF-837A-D2DFA5CAE30C}"/>
                  </c:ext>
                </c:extLst>
              </c15:ser>
            </c15:filteredLineSeries>
          </c:ext>
        </c:extLst>
      </c:lineChart>
      <c:catAx>
        <c:axId val="518486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Generations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482616"/>
        <c:crosses val="autoZero"/>
        <c:auto val="1"/>
        <c:lblAlgn val="ctr"/>
        <c:lblOffset val="1"/>
        <c:tickLblSkip val="2"/>
        <c:noMultiLvlLbl val="0"/>
      </c:catAx>
      <c:valAx>
        <c:axId val="51848261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of Best Route, Relative to </a:t>
                </a:r>
                <a:r>
                  <a:rPr lang="en-US" baseline="0"/>
                  <a:t>Initial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8486456"/>
        <c:crosses val="autoZero"/>
        <c:crossBetween val="between"/>
        <c:majorUnit val="0.1"/>
      </c:valAx>
      <c:spPr>
        <a:noFill/>
        <a:ln w="12700">
          <a:solidFill>
            <a:schemeClr val="accent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B5AD8-F208-44E6-A661-09CCFF1D8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EB763-C4B0-4EE7-9030-6F80C6CA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183E3-F1D1-44DF-9867-4D939C85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0DB7E-73B0-4BA6-AF39-FFA43D2A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E3920-0FF0-4826-9360-CB30044A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3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DCAA-5498-433F-B506-AE71FFEC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2B1AF-29FF-4531-ADA8-ADDA3279E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76219-6F55-4C39-8566-EA6ACAA0D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1F645-1E5F-44AC-A28E-556C8053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8572D-0E3A-4585-B7D7-A99720AE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6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CA637-C174-45AD-B93B-F6CB9B3C5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52688-DD5D-42FC-9788-79E7E8E26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562D2-CB89-4939-AE80-DAD3700E1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2C52C-7D1C-404F-A0BB-3BBB50C0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A0A64-84A3-4FA4-BE6A-2ED0A4AF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7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24E8-B89D-4D95-91DE-B4B10A7D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9C24-2427-4D04-9EC6-01483B200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C1E3C-EC51-4489-B845-071A52D8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59015-D498-4A4A-A22F-16D6AC0C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AD833-9F5B-4A15-9F7B-D4B376960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4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8875E-A681-44B4-A2C5-D7BDF237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CD998-5989-45BF-9187-E2C6D2196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A18A9-544B-4193-BF29-6B8E3508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17334-0187-43FB-A881-9CBF0573E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F04BB-3929-4647-9156-A49E656F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16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44D9-D226-47F0-A15E-1446310D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DF50A-7B97-42E3-8343-A1DCFC76D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F8BCE-AD5E-465F-9CDD-CBD9C757D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DE9BC-E9EF-4D85-B20D-AFFBDFC10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51F24-7D88-4966-AE42-43C54AB29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740E7-06C7-40D6-8371-2AF11FF0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4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8A9A-C926-400A-87D3-09FDFE91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53B73-0230-4B3E-88C2-A42798F46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3B3A3-2690-40A0-9182-C854DC477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F0838-15C6-425B-BB25-DB7ADF24C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DB7D6-C52F-4789-8619-96458BB2E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CCA278-D6ED-4002-ADD0-5F03CDD0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4C527-042B-4900-B512-8D33A073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B52BD-E987-44F0-8CE9-F452CF0C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8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C4978-A976-4845-83D8-B218BB16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4884B-ECF7-4073-8310-3B210DA1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18929-4326-4181-B9AA-E15128AD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D1CA6-274C-45F8-8A19-B07E7C6F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8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36DAE-E2FF-4D4B-BC96-3BE50DD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C3CA1-6920-48C0-A59B-CE0379AA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663ED-0A58-4C05-A0CE-1A53219B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48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6053-3EF0-41E1-A0C2-98029F40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E581-6919-4922-AF48-CC0E41463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99437-9F05-404E-9BCE-FA741307B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A6791-50A4-434A-8B47-08418951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11AFB-BC99-4FAA-8686-2E60F651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971E9-71F0-4841-961E-076EDC65F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8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A340-1EFE-42DC-9D34-A90F6B8E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E81-022C-4FEB-B51C-68C92FB5E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8CFD5-4E81-4E46-B292-61DD66B47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B1528-0B9B-45F1-9A04-909758D6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9FAD0-034F-4202-AC71-712CBC843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24F5-31C6-425F-80ED-63AE0640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41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3AE2-983F-44EF-BDBF-7E65EDD5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45DD3-705C-4464-8213-B4AB7BC11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833D2-675C-4437-AC40-FC720F8CD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11646-0743-4421-9155-8E75C8E0D895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C53ED-111F-4ACD-8E6E-5014207ED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D144A-D4CB-413B-B4DC-00194FE70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39E0A-7269-40CF-9FB5-1EFE63346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3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GHmHTc9zoI&amp;feature=youtu.b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trvlgslmn">
            <a:hlinkClick r:id="" action="ppaction://media"/>
            <a:extLst>
              <a:ext uri="{FF2B5EF4-FFF2-40B4-BE49-F238E27FC236}">
                <a16:creationId xmlns:a16="http://schemas.microsoft.com/office/drawing/2014/main" id="{DE3C0EE9-BC74-4F39-B7AA-BE43C51A323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9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00" objId="2"/>
        <p14:stopEvt time="2362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4E85-63DF-4857-8630-0E8D439EE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Traveling Salesman Problem </a:t>
            </a:r>
            <a:br>
              <a:rPr lang="en-US" b="1" dirty="0"/>
            </a:br>
            <a:r>
              <a:rPr lang="en-US" b="1" dirty="0"/>
              <a:t>Practical Solution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2F6CE18B-E97C-4BF7-AC93-7F59F06E2B4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9906109"/>
              </p:ext>
            </p:extLst>
          </p:nvPr>
        </p:nvGraphicFramePr>
        <p:xfrm>
          <a:off x="4982781" y="1690688"/>
          <a:ext cx="5511680" cy="4927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043">
                  <a:extLst>
                    <a:ext uri="{9D8B030D-6E8A-4147-A177-3AD203B41FA5}">
                      <a16:colId xmlns:a16="http://schemas.microsoft.com/office/drawing/2014/main" val="2852387065"/>
                    </a:ext>
                  </a:extLst>
                </a:gridCol>
                <a:gridCol w="565007">
                  <a:extLst>
                    <a:ext uri="{9D8B030D-6E8A-4147-A177-3AD203B41FA5}">
                      <a16:colId xmlns:a16="http://schemas.microsoft.com/office/drawing/2014/main" val="3005206848"/>
                    </a:ext>
                  </a:extLst>
                </a:gridCol>
                <a:gridCol w="541935">
                  <a:extLst>
                    <a:ext uri="{9D8B030D-6E8A-4147-A177-3AD203B41FA5}">
                      <a16:colId xmlns:a16="http://schemas.microsoft.com/office/drawing/2014/main" val="1455835974"/>
                    </a:ext>
                  </a:extLst>
                </a:gridCol>
                <a:gridCol w="565007">
                  <a:extLst>
                    <a:ext uri="{9D8B030D-6E8A-4147-A177-3AD203B41FA5}">
                      <a16:colId xmlns:a16="http://schemas.microsoft.com/office/drawing/2014/main" val="4136482662"/>
                    </a:ext>
                  </a:extLst>
                </a:gridCol>
                <a:gridCol w="817786">
                  <a:extLst>
                    <a:ext uri="{9D8B030D-6E8A-4147-A177-3AD203B41FA5}">
                      <a16:colId xmlns:a16="http://schemas.microsoft.com/office/drawing/2014/main" val="624153959"/>
                    </a:ext>
                  </a:extLst>
                </a:gridCol>
                <a:gridCol w="588971">
                  <a:extLst>
                    <a:ext uri="{9D8B030D-6E8A-4147-A177-3AD203B41FA5}">
                      <a16:colId xmlns:a16="http://schemas.microsoft.com/office/drawing/2014/main" val="3617778326"/>
                    </a:ext>
                  </a:extLst>
                </a:gridCol>
                <a:gridCol w="1392333">
                  <a:extLst>
                    <a:ext uri="{9D8B030D-6E8A-4147-A177-3AD203B41FA5}">
                      <a16:colId xmlns:a16="http://schemas.microsoft.com/office/drawing/2014/main" val="1494292516"/>
                    </a:ext>
                  </a:extLst>
                </a:gridCol>
                <a:gridCol w="83598">
                  <a:extLst>
                    <a:ext uri="{9D8B030D-6E8A-4147-A177-3AD203B41FA5}">
                      <a16:colId xmlns:a16="http://schemas.microsoft.com/office/drawing/2014/main" val="2705091614"/>
                    </a:ext>
                  </a:extLst>
                </a:gridCol>
              </a:tblGrid>
              <a:tr h="71015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    SOME ROUTE COMBINATIONS  OF 4 CITIES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955479"/>
                  </a:ext>
                </a:extLst>
              </a:tr>
              <a:tr h="5208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SEQUENCE OF TRAVEL-&gt;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RETURN TO CITY</a:t>
                      </a:r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3053340556"/>
                  </a:ext>
                </a:extLst>
              </a:tr>
              <a:tr h="4135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4083885413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2923717405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3204158952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1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2554451293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2462372323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3885226780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3187142782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2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241856445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109709120"/>
                  </a:ext>
                </a:extLst>
              </a:tr>
              <a:tr h="358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24" marR="5224" marT="5224" marB="0" anchor="b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224" marR="5224" marT="5224" marB="0" anchor="b"/>
                </a:tc>
                <a:extLst>
                  <a:ext uri="{0D108BD9-81ED-4DB2-BD59-A6C34878D82A}">
                    <a16:rowId xmlns:a16="http://schemas.microsoft.com/office/drawing/2014/main" val="369924117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43A23D0-E5A3-4F22-A600-9B529F2925BF}"/>
              </a:ext>
            </a:extLst>
          </p:cNvPr>
          <p:cNvSpPr txBox="1"/>
          <p:nvPr/>
        </p:nvSpPr>
        <p:spPr>
          <a:xfrm>
            <a:off x="550842" y="1756790"/>
            <a:ext cx="2974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       Assume :</a:t>
            </a:r>
          </a:p>
          <a:p>
            <a:r>
              <a:rPr lang="en-US" sz="2000" dirty="0"/>
              <a:t>N = 4 Cities….</a:t>
            </a:r>
          </a:p>
          <a:p>
            <a:r>
              <a:rPr lang="en-US" sz="2000" dirty="0"/>
              <a:t>Use a Brute Force Method:  </a:t>
            </a:r>
          </a:p>
          <a:p>
            <a:r>
              <a:rPr lang="en-US" sz="2000" dirty="0"/>
              <a:t>N!  Possible Permutations of Route Searches  </a:t>
            </a:r>
          </a:p>
          <a:p>
            <a:r>
              <a:rPr lang="en-US" sz="2000" dirty="0"/>
              <a:t>for the shortest path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019BDAB-A144-44C8-A5A8-2453600DCA18}"/>
              </a:ext>
            </a:extLst>
          </p:cNvPr>
          <p:cNvSpPr/>
          <p:nvPr/>
        </p:nvSpPr>
        <p:spPr>
          <a:xfrm>
            <a:off x="3465863" y="26400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B14A5-4BEB-4BC1-8516-C70362511E7F}"/>
              </a:ext>
            </a:extLst>
          </p:cNvPr>
          <p:cNvCxnSpPr>
            <a:cxnSpLocks/>
          </p:cNvCxnSpPr>
          <p:nvPr/>
        </p:nvCxnSpPr>
        <p:spPr>
          <a:xfrm flipH="1">
            <a:off x="2038119" y="4726270"/>
            <a:ext cx="11068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0134FB-7348-4F33-96A6-E170570756EE}"/>
              </a:ext>
            </a:extLst>
          </p:cNvPr>
          <p:cNvCxnSpPr>
            <a:cxnSpLocks/>
          </p:cNvCxnSpPr>
          <p:nvPr/>
        </p:nvCxnSpPr>
        <p:spPr>
          <a:xfrm flipH="1">
            <a:off x="10255295" y="3189693"/>
            <a:ext cx="9949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E4395A-E451-4013-A852-2BA952A96A0B}"/>
              </a:ext>
            </a:extLst>
          </p:cNvPr>
          <p:cNvSpPr txBox="1"/>
          <p:nvPr/>
        </p:nvSpPr>
        <p:spPr>
          <a:xfrm>
            <a:off x="550841" y="3907618"/>
            <a:ext cx="3088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But some permutations are the same routes</a:t>
            </a:r>
          </a:p>
          <a:p>
            <a:r>
              <a:rPr lang="en-US" sz="2000" dirty="0"/>
              <a:t>in reverse</a:t>
            </a:r>
          </a:p>
          <a:p>
            <a:endParaRPr lang="en-US" sz="2000" dirty="0"/>
          </a:p>
          <a:p>
            <a:r>
              <a:rPr lang="en-US" sz="2000" dirty="0"/>
              <a:t>Also, some permutations cover the same circuit, but start from a different city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9FA11E-E444-49C7-B6EE-D8FBA1D990A4}"/>
              </a:ext>
            </a:extLst>
          </p:cNvPr>
          <p:cNvCxnSpPr>
            <a:cxnSpLocks/>
          </p:cNvCxnSpPr>
          <p:nvPr/>
        </p:nvCxnSpPr>
        <p:spPr>
          <a:xfrm flipH="1">
            <a:off x="10252029" y="4311335"/>
            <a:ext cx="9982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074ED6-EBC7-4CD6-B06A-983968A883B6}"/>
              </a:ext>
            </a:extLst>
          </p:cNvPr>
          <p:cNvCxnSpPr/>
          <p:nvPr/>
        </p:nvCxnSpPr>
        <p:spPr>
          <a:xfrm>
            <a:off x="2166549" y="6282124"/>
            <a:ext cx="97840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7BCDEC-317C-4516-87FF-7833B806C933}"/>
              </a:ext>
            </a:extLst>
          </p:cNvPr>
          <p:cNvCxnSpPr/>
          <p:nvPr/>
        </p:nvCxnSpPr>
        <p:spPr>
          <a:xfrm>
            <a:off x="4868511" y="3212637"/>
            <a:ext cx="97840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15C1E3-ABA2-4859-B9A8-7D8E4D2E06F5}"/>
              </a:ext>
            </a:extLst>
          </p:cNvPr>
          <p:cNvCxnSpPr/>
          <p:nvPr/>
        </p:nvCxnSpPr>
        <p:spPr>
          <a:xfrm>
            <a:off x="4856327" y="5743186"/>
            <a:ext cx="97840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27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B13A-FF39-443C-8E1C-CE78D907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Traveling Salesman Problem </a:t>
            </a:r>
            <a:br>
              <a:rPr lang="en-US" b="1" dirty="0"/>
            </a:br>
            <a:r>
              <a:rPr lang="en-US" b="1" dirty="0"/>
              <a:t>Practical Solutions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4F22B-FD41-4EDF-9EB2-6D6F4BD5D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691" y="1903229"/>
            <a:ext cx="11478309" cy="4337530"/>
          </a:xfrm>
        </p:spPr>
        <p:txBody>
          <a:bodyPr>
            <a:normAutofit/>
          </a:bodyPr>
          <a:lstStyle/>
          <a:p>
            <a:r>
              <a:rPr lang="en-US" sz="2600" dirty="0"/>
              <a:t>With Duplicates (Reversed Routes and Closed Loop):  Now (N-1)!/2 Routes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		EXAMPLES of COMPUTATIONAL COMPLEXITY</a:t>
            </a:r>
          </a:p>
          <a:p>
            <a:pPr marL="0" indent="0">
              <a:buNone/>
            </a:pPr>
            <a:r>
              <a:rPr lang="en-US" sz="2600" dirty="0"/>
              <a:t>N=10 Cities,   Possible Routes:  9!/2=      181440</a:t>
            </a:r>
          </a:p>
          <a:p>
            <a:pPr marL="0" indent="0">
              <a:buNone/>
            </a:pPr>
            <a:r>
              <a:rPr lang="en-US" sz="2600" dirty="0"/>
              <a:t>N=100 Cities,  Possible Routes: 99!/2=    9.33 x 10</a:t>
            </a:r>
            <a:r>
              <a:rPr lang="en-US" sz="2600" baseline="30000" dirty="0"/>
              <a:t>155   </a:t>
            </a:r>
            <a:r>
              <a:rPr lang="en-US" sz="2600" dirty="0"/>
              <a:t>/2</a:t>
            </a:r>
            <a:endParaRPr lang="en-US" sz="2600" baseline="30000" dirty="0"/>
          </a:p>
          <a:p>
            <a:pPr marL="0" indent="0">
              <a:buNone/>
            </a:pPr>
            <a:r>
              <a:rPr lang="en-US" sz="2600" dirty="0"/>
              <a:t>N=1000 Cities, Possible Routes: 999!/2=  Not in this lifetime</a:t>
            </a:r>
          </a:p>
          <a:p>
            <a:endParaRPr lang="en-US" sz="2600" dirty="0"/>
          </a:p>
          <a:p>
            <a:r>
              <a:rPr lang="en-US" sz="2600" dirty="0"/>
              <a:t>Enter Genetic / Evolutionary Algorithms: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2D66E-4A7E-4EB0-BE6D-59DF5F386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357" y="2811759"/>
            <a:ext cx="33026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90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5809-8D18-442B-A350-3596FDF5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PROPOSED SOLUTION:</a:t>
            </a:r>
            <a:br>
              <a:rPr lang="en-US" b="1" dirty="0"/>
            </a:br>
            <a:r>
              <a:rPr lang="en-US" b="1" dirty="0"/>
              <a:t>Genetic Algorithm   (GA)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9A9F4-FDF8-48FA-A662-3F4D8D9F8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90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Inspired by biology, a GA creates population of paths through random “mutations” or “crossbreeding” </a:t>
            </a:r>
          </a:p>
          <a:p>
            <a:r>
              <a:rPr lang="en-US" dirty="0"/>
              <a:t>The </a:t>
            </a:r>
            <a:r>
              <a:rPr lang="en-US" b="1" dirty="0"/>
              <a:t>most fit </a:t>
            </a:r>
            <a:r>
              <a:rPr lang="en-US" dirty="0"/>
              <a:t>(that means the shortest paths) survive to breed the next generation</a:t>
            </a:r>
          </a:p>
          <a:p>
            <a:r>
              <a:rPr lang="en-US" dirty="0"/>
              <a:t>Let’s look at a simplified numerical sample: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48F9CB-2E28-46DC-9E43-D83A6A99C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2201546"/>
            <a:ext cx="7500787" cy="39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11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94791-155A-4541-88EF-33908B5C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Traveling Salesman Problem </a:t>
            </a:r>
            <a:br>
              <a:rPr lang="en-US" b="1" dirty="0"/>
            </a:br>
            <a:r>
              <a:rPr lang="en-US" b="1" dirty="0"/>
              <a:t>Practical Solutions….Genetic Algorithms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7D9A8A-75DD-4D7A-BBAE-8A09647BA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4488" y="2261321"/>
            <a:ext cx="402053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DBDC2-7C2E-4857-96E4-D4B32A421131}"/>
              </a:ext>
            </a:extLst>
          </p:cNvPr>
          <p:cNvSpPr txBox="1"/>
          <p:nvPr/>
        </p:nvSpPr>
        <p:spPr>
          <a:xfrm>
            <a:off x="7965464" y="1662075"/>
            <a:ext cx="222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Genetic Computation Flow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6A6E6-104B-4B88-A207-F2A6E75640CE}"/>
              </a:ext>
            </a:extLst>
          </p:cNvPr>
          <p:cNvSpPr/>
          <p:nvPr/>
        </p:nvSpPr>
        <p:spPr>
          <a:xfrm>
            <a:off x="363881" y="2264061"/>
            <a:ext cx="654354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Calibri" panose="020F0502020204030204" pitchFamily="34" charset="0"/>
              </a:rPr>
              <a:t>INITIALIZE</a:t>
            </a:r>
            <a:r>
              <a:rPr lang="en-US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 Benchmark Code: </a:t>
            </a:r>
          </a:p>
          <a:p>
            <a:r>
              <a:rPr lang="en-US" dirty="0">
                <a:cs typeface="Calibri" panose="020F0502020204030204" pitchFamily="34" charset="0"/>
              </a:rPr>
              <a:t>2 ‘populations’ of 4, in a random routing of 8 cities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/>
              <a:t>pop =   [ 8     6     4     5     1     7     3     2</a:t>
            </a:r>
          </a:p>
          <a:p>
            <a:r>
              <a:rPr lang="en-US" dirty="0"/>
              <a:t>               8     2     3     1     6     5     4     7</a:t>
            </a:r>
          </a:p>
          <a:p>
            <a:r>
              <a:rPr lang="en-US" dirty="0"/>
              <a:t>               5     2     1     7     6     8     3     4</a:t>
            </a:r>
          </a:p>
          <a:p>
            <a:r>
              <a:rPr lang="en-US" dirty="0"/>
              <a:t>               7     6     3     8     5     4     1     2</a:t>
            </a:r>
          </a:p>
          <a:p>
            <a:endParaRPr lang="en-US" dirty="0"/>
          </a:p>
          <a:p>
            <a:r>
              <a:rPr lang="en-US" dirty="0"/>
              <a:t>               4     6     2     7     3     8     5     1</a:t>
            </a:r>
          </a:p>
          <a:p>
            <a:r>
              <a:rPr lang="en-US" dirty="0"/>
              <a:t>               4     5     8     6     3     7     1     2</a:t>
            </a:r>
          </a:p>
          <a:p>
            <a:r>
              <a:rPr lang="en-US" dirty="0"/>
              <a:t>               5     2     6     4     8     7     1     3</a:t>
            </a:r>
          </a:p>
          <a:p>
            <a:r>
              <a:rPr lang="en-US" dirty="0"/>
              <a:t>               6     1     4     3     8     7     2     5]</a:t>
            </a:r>
          </a:p>
          <a:p>
            <a:endParaRPr lang="en-US" sz="1400" dirty="0">
              <a:solidFill>
                <a:srgbClr val="228B22"/>
              </a:solidFill>
              <a:latin typeface="Courier New" panose="02070309020205020404" pitchFamily="49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AFFF47-A7AC-4147-B5AF-74A15EAE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940" y="3648849"/>
            <a:ext cx="3833524" cy="22579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B61F9A-104F-46AC-A81C-8BD9B48289F3}"/>
              </a:ext>
            </a:extLst>
          </p:cNvPr>
          <p:cNvCxnSpPr>
            <a:cxnSpLocks/>
          </p:cNvCxnSpPr>
          <p:nvPr/>
        </p:nvCxnSpPr>
        <p:spPr>
          <a:xfrm>
            <a:off x="383759" y="2241443"/>
            <a:ext cx="0" cy="4373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B20A99D-C152-49FE-BBE6-F5B83DD951C1}"/>
              </a:ext>
            </a:extLst>
          </p:cNvPr>
          <p:cNvSpPr txBox="1"/>
          <p:nvPr/>
        </p:nvSpPr>
        <p:spPr>
          <a:xfrm>
            <a:off x="363881" y="6285224"/>
            <a:ext cx="600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Separate them in to sets of 4 cities and evaluate their </a:t>
            </a:r>
            <a:r>
              <a:rPr lang="en-US" b="1" dirty="0">
                <a:solidFill>
                  <a:srgbClr val="FF0000"/>
                </a:solidFill>
              </a:rPr>
              <a:t>FITNESS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EBCFBD-71B4-40B6-B259-861A005421F6}"/>
              </a:ext>
            </a:extLst>
          </p:cNvPr>
          <p:cNvCxnSpPr>
            <a:cxnSpLocks/>
          </p:cNvCxnSpPr>
          <p:nvPr/>
        </p:nvCxnSpPr>
        <p:spPr>
          <a:xfrm>
            <a:off x="6422948" y="6239994"/>
            <a:ext cx="0" cy="5068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B2F69A-75FF-4557-B7DF-08C195DB94BD}"/>
              </a:ext>
            </a:extLst>
          </p:cNvPr>
          <p:cNvCxnSpPr/>
          <p:nvPr/>
        </p:nvCxnSpPr>
        <p:spPr>
          <a:xfrm>
            <a:off x="9541565" y="2027583"/>
            <a:ext cx="0" cy="2337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96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D8A3-1D73-41E4-B6CA-054D1E3D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2" y="325127"/>
            <a:ext cx="10422835" cy="11356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Traveling Salesman Problem </a:t>
            </a:r>
            <a:br>
              <a:rPr lang="en-US" b="1" dirty="0"/>
            </a:br>
            <a:r>
              <a:rPr lang="en-US" b="1" dirty="0"/>
              <a:t>Practical Solutions….Genetic Algorithms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EE064-AFF4-45D8-8E1F-3DDDBAA50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87" y="2476898"/>
            <a:ext cx="5086271" cy="3676056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u="sng" dirty="0"/>
              <a:t>2 Group Route Sequence</a:t>
            </a:r>
            <a:r>
              <a:rPr lang="en-US" sz="2200" dirty="0"/>
              <a:t> 	         </a:t>
            </a:r>
            <a:r>
              <a:rPr lang="en-US" sz="2200" u="sng" dirty="0"/>
              <a:t>Total Distance</a:t>
            </a:r>
            <a:endParaRPr lang="en-US" dirty="0"/>
          </a:p>
          <a:p>
            <a:pPr marL="0" indent="0">
              <a:buNone/>
            </a:pPr>
            <a:r>
              <a:rPr lang="en-US" sz="1900" b="1" dirty="0"/>
              <a:t>8     6     4     5     1     7     3     2    	37.3</a:t>
            </a:r>
          </a:p>
          <a:p>
            <a:pPr marL="0" indent="0">
              <a:buNone/>
            </a:pPr>
            <a:r>
              <a:rPr lang="en-US" sz="1900" b="1" dirty="0"/>
              <a:t>2     3     1     6     5     4     7    8		54.6</a:t>
            </a:r>
          </a:p>
          <a:p>
            <a:pPr marL="0" indent="0">
              <a:buNone/>
            </a:pPr>
            <a:r>
              <a:rPr lang="en-US" sz="1900" b="1" dirty="0"/>
              <a:t>5     2     1     7     6     8     3    4		67.8</a:t>
            </a:r>
          </a:p>
          <a:p>
            <a:pPr marL="0" indent="0">
              <a:buNone/>
            </a:pPr>
            <a:r>
              <a:rPr lang="en-US" sz="1900" b="1" dirty="0"/>
              <a:t>7     6     3     8     5     4     1     2    	</a:t>
            </a:r>
            <a:r>
              <a:rPr lang="en-US" sz="1900" b="1" dirty="0">
                <a:solidFill>
                  <a:srgbClr val="FF0000"/>
                </a:solidFill>
              </a:rPr>
              <a:t>33.4</a:t>
            </a:r>
          </a:p>
          <a:p>
            <a:pPr marL="0" indent="0"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sz="1900" b="1" dirty="0"/>
              <a:t>4     6     2     7     3     8     5     1  	44.7</a:t>
            </a:r>
          </a:p>
          <a:p>
            <a:pPr marL="0" indent="0">
              <a:buNone/>
            </a:pPr>
            <a:r>
              <a:rPr lang="en-US" sz="1900" b="1" dirty="0"/>
              <a:t>4     5     8     6     3     7     1     2 	74.1</a:t>
            </a:r>
          </a:p>
          <a:p>
            <a:pPr marL="0" indent="0">
              <a:buNone/>
            </a:pPr>
            <a:r>
              <a:rPr lang="en-US" sz="1900" b="1" dirty="0"/>
              <a:t>5     2     6     4     8     7     1     3 	</a:t>
            </a:r>
            <a:r>
              <a:rPr lang="en-US" sz="1900" b="1" dirty="0">
                <a:solidFill>
                  <a:srgbClr val="FF0000"/>
                </a:solidFill>
              </a:rPr>
              <a:t>44.3</a:t>
            </a:r>
          </a:p>
          <a:p>
            <a:pPr marL="0" indent="0">
              <a:buNone/>
            </a:pPr>
            <a:r>
              <a:rPr lang="en-US" sz="1900" b="1" dirty="0"/>
              <a:t>6     1     4     3     8     7     2     5 	54.6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04B04D-64C8-4FCA-A9DF-2F71A343E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466" y="2012842"/>
            <a:ext cx="402053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33D0B-DEEA-4AE0-8095-0CCDDEBAE9FA}"/>
              </a:ext>
            </a:extLst>
          </p:cNvPr>
          <p:cNvSpPr txBox="1"/>
          <p:nvPr/>
        </p:nvSpPr>
        <p:spPr>
          <a:xfrm>
            <a:off x="7935644" y="1689676"/>
            <a:ext cx="2748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Genetic Computation Flow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24B3D-5741-441C-8B5B-302F1D99F83C}"/>
              </a:ext>
            </a:extLst>
          </p:cNvPr>
          <p:cNvSpPr txBox="1"/>
          <p:nvPr/>
        </p:nvSpPr>
        <p:spPr>
          <a:xfrm>
            <a:off x="5586539" y="2947860"/>
            <a:ext cx="21549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TERMINATE?  </a:t>
            </a:r>
            <a:r>
              <a:rPr lang="en-US" dirty="0"/>
              <a:t>No</a:t>
            </a:r>
          </a:p>
          <a:p>
            <a:endParaRPr lang="en-US" dirty="0"/>
          </a:p>
          <a:p>
            <a:r>
              <a:rPr lang="en-US" dirty="0"/>
              <a:t>How do we know if those are the best-shortest?</a:t>
            </a:r>
          </a:p>
          <a:p>
            <a:r>
              <a:rPr lang="en-US" dirty="0"/>
              <a:t>Iterate…….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SELECTION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MUTATION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5C7D49-F7C2-4E56-B5D2-6637BE90A0BD}"/>
              </a:ext>
            </a:extLst>
          </p:cNvPr>
          <p:cNvCxnSpPr/>
          <p:nvPr/>
        </p:nvCxnSpPr>
        <p:spPr>
          <a:xfrm>
            <a:off x="7430106" y="2824524"/>
            <a:ext cx="0" cy="5267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427C08-2378-4560-9B83-C9A1F9D3C900}"/>
              </a:ext>
            </a:extLst>
          </p:cNvPr>
          <p:cNvCxnSpPr/>
          <p:nvPr/>
        </p:nvCxnSpPr>
        <p:spPr>
          <a:xfrm>
            <a:off x="6992783" y="4786275"/>
            <a:ext cx="0" cy="6025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BC9977-E2D9-40FC-BF67-3CF96CBECBBA}"/>
              </a:ext>
            </a:extLst>
          </p:cNvPr>
          <p:cNvCxnSpPr/>
          <p:nvPr/>
        </p:nvCxnSpPr>
        <p:spPr>
          <a:xfrm>
            <a:off x="6992783" y="5606370"/>
            <a:ext cx="0" cy="70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4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70F11-10C0-4EE9-B32B-4588DA943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28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Traveling Salesman Problem </a:t>
            </a:r>
            <a:br>
              <a:rPr lang="en-US" b="1" dirty="0"/>
            </a:br>
            <a:r>
              <a:rPr lang="en-US" b="1" dirty="0"/>
              <a:t>Practical Solutions….Genetic Algorithms </a:t>
            </a:r>
            <a:br>
              <a:rPr lang="en-US" b="1" dirty="0"/>
            </a:br>
            <a:r>
              <a:rPr lang="en-US" b="1" dirty="0"/>
              <a:t>Mutation and Repopulation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7475B9-A9E2-4D33-92D6-EFC9C34AA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0796" y="2141537"/>
            <a:ext cx="4022245" cy="43513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2208F9-2164-4B03-AD21-C6D5EADEE28C}"/>
              </a:ext>
            </a:extLst>
          </p:cNvPr>
          <p:cNvSpPr txBox="1">
            <a:spLocks/>
          </p:cNvSpPr>
          <p:nvPr/>
        </p:nvSpPr>
        <p:spPr>
          <a:xfrm>
            <a:off x="1038352" y="2895530"/>
            <a:ext cx="5462636" cy="36760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200" u="sng" dirty="0"/>
              <a:t>2 Group Route Sequence</a:t>
            </a:r>
            <a:r>
              <a:rPr lang="en-US" sz="2200" dirty="0"/>
              <a:t> 	         	</a:t>
            </a:r>
            <a:r>
              <a:rPr lang="en-US" sz="2200" u="sng" dirty="0"/>
              <a:t>Mutation Type</a:t>
            </a:r>
            <a:endParaRPr lang="en-US" dirty="0"/>
          </a:p>
          <a:p>
            <a:pPr marL="0" indent="0">
              <a:buNone/>
            </a:pPr>
            <a:r>
              <a:rPr lang="en-US" sz="1900" b="1" dirty="0"/>
              <a:t>7     </a:t>
            </a:r>
            <a:r>
              <a:rPr lang="en-US" sz="1900" b="1" dirty="0">
                <a:highlight>
                  <a:srgbClr val="FFFF00"/>
                </a:highlight>
              </a:rPr>
              <a:t>6</a:t>
            </a:r>
            <a:r>
              <a:rPr lang="en-US" sz="1900" b="1" dirty="0"/>
              <a:t>     3     8     </a:t>
            </a:r>
            <a:r>
              <a:rPr lang="en-US" sz="1900" b="1" dirty="0">
                <a:highlight>
                  <a:srgbClr val="FFFF00"/>
                </a:highlight>
              </a:rPr>
              <a:t>5</a:t>
            </a:r>
            <a:r>
              <a:rPr lang="en-US" sz="1900" b="1" dirty="0"/>
              <a:t>     4     1     2	 No Change</a:t>
            </a:r>
          </a:p>
          <a:p>
            <a:pPr marL="0" indent="0">
              <a:buNone/>
            </a:pPr>
            <a:r>
              <a:rPr lang="en-US" sz="1900" b="1" dirty="0"/>
              <a:t>7     </a:t>
            </a:r>
            <a:r>
              <a:rPr lang="en-US" sz="1900" b="1" u="sng" dirty="0">
                <a:solidFill>
                  <a:srgbClr val="FF0000"/>
                </a:solidFill>
              </a:rPr>
              <a:t>5     8     3     6</a:t>
            </a:r>
            <a:r>
              <a:rPr lang="en-US" sz="1900" b="1" dirty="0"/>
              <a:t>     4     1     2	 </a:t>
            </a:r>
            <a:r>
              <a:rPr lang="en-US" sz="1900" b="1" u="sng" dirty="0">
                <a:solidFill>
                  <a:srgbClr val="FF0000"/>
                </a:solidFill>
              </a:rPr>
              <a:t>Flip</a:t>
            </a:r>
          </a:p>
          <a:p>
            <a:pPr marL="0" indent="0">
              <a:buNone/>
            </a:pPr>
            <a:r>
              <a:rPr lang="en-US" sz="1900" b="1" dirty="0"/>
              <a:t>7     </a:t>
            </a:r>
            <a:r>
              <a:rPr lang="en-US" sz="1900" b="1" dirty="0">
                <a:solidFill>
                  <a:srgbClr val="FF0000"/>
                </a:solidFill>
              </a:rPr>
              <a:t>5</a:t>
            </a:r>
            <a:r>
              <a:rPr lang="en-US" sz="1900" b="1" dirty="0"/>
              <a:t>     3     8     </a:t>
            </a:r>
            <a:r>
              <a:rPr lang="en-US" sz="1900" b="1" dirty="0">
                <a:solidFill>
                  <a:srgbClr val="FF0000"/>
                </a:solidFill>
              </a:rPr>
              <a:t>6</a:t>
            </a:r>
            <a:r>
              <a:rPr lang="en-US" sz="1900" b="1" dirty="0"/>
              <a:t>     4     1     2 	 </a:t>
            </a:r>
            <a:r>
              <a:rPr lang="en-US" sz="1900" b="1" dirty="0">
                <a:solidFill>
                  <a:srgbClr val="FF0000"/>
                </a:solidFill>
              </a:rPr>
              <a:t>Swap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900" b="1" dirty="0"/>
              <a:t>7     </a:t>
            </a:r>
            <a:r>
              <a:rPr lang="en-US" sz="1900" b="1" u="sng" dirty="0"/>
              <a:t>3     8     5</a:t>
            </a:r>
            <a:r>
              <a:rPr lang="en-US" sz="1900" b="1" dirty="0"/>
              <a:t>     </a:t>
            </a:r>
            <a:r>
              <a:rPr lang="en-US" sz="1900" b="1" dirty="0">
                <a:solidFill>
                  <a:srgbClr val="FF0000"/>
                </a:solidFill>
              </a:rPr>
              <a:t>6</a:t>
            </a:r>
            <a:r>
              <a:rPr lang="en-US" sz="1900" b="1" dirty="0"/>
              <a:t>     4     1     2	 </a:t>
            </a:r>
            <a:r>
              <a:rPr lang="en-US" sz="1900" b="1" u="sng" dirty="0"/>
              <a:t>Shif</a:t>
            </a:r>
            <a:r>
              <a:rPr lang="en-US" sz="1900" b="1" dirty="0">
                <a:solidFill>
                  <a:srgbClr val="FF0000"/>
                </a:solidFill>
              </a:rPr>
              <a:t>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b="1" dirty="0"/>
          </a:p>
          <a:p>
            <a:pPr marL="0" indent="0">
              <a:buNone/>
            </a:pPr>
            <a:r>
              <a:rPr lang="en-US" sz="1900" b="1" dirty="0"/>
              <a:t>5     2     </a:t>
            </a:r>
            <a:r>
              <a:rPr lang="en-US" sz="1900" b="1" dirty="0">
                <a:highlight>
                  <a:srgbClr val="FFFF00"/>
                </a:highlight>
              </a:rPr>
              <a:t>6</a:t>
            </a:r>
            <a:r>
              <a:rPr lang="en-US" sz="1900" b="1" dirty="0"/>
              <a:t>     4     8     7     </a:t>
            </a:r>
            <a:r>
              <a:rPr lang="en-US" sz="1900" b="1" dirty="0">
                <a:highlight>
                  <a:srgbClr val="FFFF00"/>
                </a:highlight>
              </a:rPr>
              <a:t>1</a:t>
            </a:r>
            <a:r>
              <a:rPr lang="en-US" sz="1900" b="1" dirty="0"/>
              <a:t>     3	 No Change</a:t>
            </a:r>
          </a:p>
          <a:p>
            <a:pPr marL="0" indent="0">
              <a:buNone/>
            </a:pPr>
            <a:r>
              <a:rPr lang="en-US" sz="1900" b="1" dirty="0"/>
              <a:t>5     2     </a:t>
            </a:r>
            <a:r>
              <a:rPr lang="en-US" sz="1900" b="1" u="sng" dirty="0">
                <a:solidFill>
                  <a:srgbClr val="FF0000"/>
                </a:solidFill>
              </a:rPr>
              <a:t>1     7     8     4     6</a:t>
            </a:r>
            <a:r>
              <a:rPr lang="en-US" sz="1900" b="1" dirty="0"/>
              <a:t>     3 	 </a:t>
            </a:r>
            <a:r>
              <a:rPr lang="en-US" sz="1900" b="1" u="sng" dirty="0">
                <a:solidFill>
                  <a:srgbClr val="FF0000"/>
                </a:solidFill>
              </a:rPr>
              <a:t>Flip</a:t>
            </a:r>
          </a:p>
          <a:p>
            <a:pPr marL="0" indent="0">
              <a:buNone/>
            </a:pPr>
            <a:r>
              <a:rPr lang="en-US" sz="1900" b="1" dirty="0"/>
              <a:t>5     2     </a:t>
            </a:r>
            <a:r>
              <a:rPr lang="en-US" sz="1900" b="1" dirty="0">
                <a:solidFill>
                  <a:srgbClr val="FF0000"/>
                </a:solidFill>
              </a:rPr>
              <a:t>1</a:t>
            </a:r>
            <a:r>
              <a:rPr lang="en-US" sz="1900" b="1" dirty="0"/>
              <a:t>     4     8     7     </a:t>
            </a:r>
            <a:r>
              <a:rPr lang="en-US" sz="1900" b="1" dirty="0">
                <a:solidFill>
                  <a:srgbClr val="FF0000"/>
                </a:solidFill>
              </a:rPr>
              <a:t>6</a:t>
            </a:r>
            <a:r>
              <a:rPr lang="en-US" sz="1900" b="1" dirty="0"/>
              <a:t>     3	 </a:t>
            </a:r>
            <a:r>
              <a:rPr lang="en-US" sz="1900" b="1" dirty="0">
                <a:solidFill>
                  <a:srgbClr val="FF0000"/>
                </a:solidFill>
              </a:rPr>
              <a:t>Swap</a:t>
            </a:r>
          </a:p>
          <a:p>
            <a:pPr marL="0" indent="0">
              <a:buNone/>
            </a:pPr>
            <a:r>
              <a:rPr lang="en-US" sz="1900" b="1" dirty="0"/>
              <a:t>5     2     </a:t>
            </a:r>
            <a:r>
              <a:rPr lang="en-US" sz="1900" b="1" u="sng" dirty="0"/>
              <a:t>4     8     7     1</a:t>
            </a:r>
            <a:r>
              <a:rPr lang="en-US" sz="1900" b="1" dirty="0"/>
              <a:t>     </a:t>
            </a:r>
            <a:r>
              <a:rPr lang="en-US" sz="1900" b="1" dirty="0">
                <a:solidFill>
                  <a:srgbClr val="FF0000"/>
                </a:solidFill>
              </a:rPr>
              <a:t>6</a:t>
            </a:r>
            <a:r>
              <a:rPr lang="en-US" sz="1900" b="1" dirty="0"/>
              <a:t>     3 	 </a:t>
            </a:r>
            <a:r>
              <a:rPr lang="en-US" sz="1900" b="1" u="sng" dirty="0"/>
              <a:t>Shif</a:t>
            </a:r>
            <a:r>
              <a:rPr lang="en-US" sz="19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4CAE9-BA23-4124-8602-336EAA23952C}"/>
              </a:ext>
            </a:extLst>
          </p:cNvPr>
          <p:cNvSpPr txBox="1"/>
          <p:nvPr/>
        </p:nvSpPr>
        <p:spPr>
          <a:xfrm>
            <a:off x="367862" y="1964352"/>
            <a:ext cx="8065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      Mutation and Repopulation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the fittest route in each group reproduces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Two locations</a:t>
            </a:r>
            <a:r>
              <a:rPr lang="en-US" dirty="0"/>
              <a:t> on the route are randomly chosen and </a:t>
            </a:r>
            <a:r>
              <a:rPr lang="en-US" dirty="0">
                <a:solidFill>
                  <a:srgbClr val="FF0000"/>
                </a:solidFill>
              </a:rPr>
              <a:t>modified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4FB2A-D7EC-4337-ADC9-4B3A65026B28}"/>
              </a:ext>
            </a:extLst>
          </p:cNvPr>
          <p:cNvSpPr txBox="1"/>
          <p:nvPr/>
        </p:nvSpPr>
        <p:spPr>
          <a:xfrm>
            <a:off x="9680028" y="4635139"/>
            <a:ext cx="22232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new routes get randomly sorted into groups of four, and this process repeats for a preset number of generations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73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4F605-7B15-4C68-B314-DEECC1A1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4" r="8696" b="5560"/>
          <a:stretch/>
        </p:blipFill>
        <p:spPr>
          <a:xfrm>
            <a:off x="7624735" y="3969161"/>
            <a:ext cx="3323233" cy="2668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70F11-10C0-4EE9-B32B-4588DA943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282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Traveling Salesman Problem </a:t>
            </a:r>
            <a:br>
              <a:rPr lang="en-US" b="1" dirty="0"/>
            </a:br>
            <a:r>
              <a:rPr lang="en-US" b="1" dirty="0"/>
              <a:t>Practical Solutions….Genetic Algorithms </a:t>
            </a:r>
            <a:br>
              <a:rPr lang="en-US" b="1" dirty="0"/>
            </a:br>
            <a:r>
              <a:rPr lang="en-US" b="1" dirty="0">
                <a:solidFill>
                  <a:srgbClr val="00B050"/>
                </a:solidFill>
              </a:rPr>
              <a:t>Our Approach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4CAE9-BA23-4124-8602-336EAA23952C}"/>
              </a:ext>
            </a:extLst>
          </p:cNvPr>
          <p:cNvSpPr txBox="1"/>
          <p:nvPr/>
        </p:nvSpPr>
        <p:spPr>
          <a:xfrm>
            <a:off x="6595731" y="2238596"/>
            <a:ext cx="4851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Selection and Mutation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Sort the entire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Only </a:t>
            </a:r>
            <a:r>
              <a:rPr lang="en-US" sz="2000" b="1" dirty="0"/>
              <a:t>top three </a:t>
            </a:r>
            <a:r>
              <a:rPr lang="en-US" sz="2000" dirty="0"/>
              <a:t>routes reproduce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Mutations are randomized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Additional type of mutation – 3 segments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28496E-329A-4E58-A694-A599ECA36BA1}"/>
              </a:ext>
            </a:extLst>
          </p:cNvPr>
          <p:cNvSpPr txBox="1">
            <a:spLocks/>
          </p:cNvSpPr>
          <p:nvPr/>
        </p:nvSpPr>
        <p:spPr>
          <a:xfrm>
            <a:off x="1134925" y="2262298"/>
            <a:ext cx="4961075" cy="34137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dirty="0"/>
              <a:t>All Routes Sorted</a:t>
            </a:r>
            <a:r>
              <a:rPr lang="en-US" sz="2000" dirty="0"/>
              <a:t> 	         </a:t>
            </a:r>
            <a:r>
              <a:rPr lang="en-US" sz="2000" u="sng" dirty="0"/>
              <a:t>Total Distance</a:t>
            </a:r>
            <a:endParaRPr lang="en-US" sz="2000" dirty="0"/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7     6     3     8     5     4     1     2    	33.4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8     6     4     5     1     7     3     2    	37.3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5     2     6     4     8     7     1     3 	44.3</a:t>
            </a:r>
          </a:p>
          <a:p>
            <a:pPr marL="0" indent="0">
              <a:buNone/>
            </a:pPr>
            <a:r>
              <a:rPr lang="en-US" sz="1800" b="1" dirty="0"/>
              <a:t>4     6     2     7     3     8     5     1  	44.7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2     3     1     6     5     4     7     8	54.6</a:t>
            </a:r>
          </a:p>
          <a:p>
            <a:pPr marL="0" indent="0">
              <a:buNone/>
            </a:pPr>
            <a:r>
              <a:rPr lang="en-US" sz="1800" b="1" dirty="0"/>
              <a:t>6     1     4     3     8     7     2     5 	54.6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5     2     1     7     6     8     3     4	67.8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4     5     8     6     3     7     1     2 	74.1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466A7-7430-4FF4-9D3F-F74086353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4429" y1="67001" x2="14571" y2="67001"/>
                        <a14:backgroundMark x1="14643" y1="67001" x2="14643" y2="66600"/>
                        <a14:backgroundMark x1="23857" y1="68139" x2="24643" y2="68139"/>
                        <a14:backgroundMark x1="36143" y1="68876" x2="41214" y2="67738"/>
                        <a14:backgroundMark x1="35143" y1="68340" x2="34357" y2="68072"/>
                        <a14:backgroundMark x1="86571" y1="68675" x2="89929" y2="66332"/>
                        <a14:backgroundMark x1="81929" y1="69946" x2="80357" y2="68072"/>
                        <a14:backgroundMark x1="81500" y1="68139" x2="79071" y2="68206"/>
                        <a14:backgroundMark x1="81786" y1="68340" x2="79571" y2="68139"/>
                        <a14:backgroundMark x1="72929" y1="68340" x2="69500" y2="68139"/>
                      </a14:backgroundRemoval>
                    </a14:imgEffect>
                  </a14:imgLayer>
                </a14:imgProps>
              </a:ext>
            </a:extLst>
          </a:blip>
          <a:srcRect l="8616" t="36769" r="5611" b="24071"/>
          <a:stretch/>
        </p:blipFill>
        <p:spPr>
          <a:xfrm>
            <a:off x="1680880" y="5597091"/>
            <a:ext cx="2588010" cy="126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6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22CD-C401-4DE5-AD4D-B98FEA86B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6" y="666454"/>
            <a:ext cx="10515600" cy="4483322"/>
          </a:xfrm>
        </p:spPr>
        <p:txBody>
          <a:bodyPr>
            <a:normAutofit/>
          </a:bodyPr>
          <a:lstStyle/>
          <a:p>
            <a:r>
              <a:rPr lang="en-US" dirty="0"/>
              <a:t>Genetic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Algorithm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 Action</a:t>
            </a:r>
          </a:p>
        </p:txBody>
      </p:sp>
      <p:pic>
        <p:nvPicPr>
          <p:cNvPr id="4" name="TSP map progression">
            <a:hlinkClick r:id="" action="ppaction://media"/>
            <a:extLst>
              <a:ext uri="{FF2B5EF4-FFF2-40B4-BE49-F238E27FC236}">
                <a16:creationId xmlns:a16="http://schemas.microsoft.com/office/drawing/2014/main" id="{41E87D4E-4DF7-4B9F-844F-053029D2EDF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t="16886" b="11663"/>
          <a:stretch/>
        </p:blipFill>
        <p:spPr>
          <a:xfrm>
            <a:off x="2616718" y="4371"/>
            <a:ext cx="9565758" cy="683457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0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86" objId="4"/>
        <p14:stopEvt time="20565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14AA-6308-4E7B-BD43-68B5D26F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12"/>
            <a:ext cx="10515600" cy="1325563"/>
          </a:xfrm>
        </p:spPr>
        <p:txBody>
          <a:bodyPr/>
          <a:lstStyle/>
          <a:p>
            <a:r>
              <a:rPr lang="en-US" b="1" dirty="0"/>
              <a:t>Comparison of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36163-5F1C-451B-A76F-465ACF9FB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48" y="1193802"/>
            <a:ext cx="11140965" cy="101950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As population size increases, number of generations before convergence decreases</a:t>
            </a:r>
          </a:p>
          <a:p>
            <a:r>
              <a:rPr lang="en-US" sz="2400" dirty="0"/>
              <a:t>Slopes suggest our genetic algorithm converges more quickly toward asymptote</a:t>
            </a:r>
          </a:p>
          <a:p>
            <a:pPr lvl="1"/>
            <a:r>
              <a:rPr lang="en-US" sz="2000" dirty="0"/>
              <a:t>Why? Team algorithm mutation, selection process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6EA5616-A0F5-4DDB-A279-038B2E1B52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577879"/>
              </p:ext>
            </p:extLst>
          </p:nvPr>
        </p:nvGraphicFramePr>
        <p:xfrm>
          <a:off x="740248" y="2213305"/>
          <a:ext cx="4723004" cy="419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A7B1CCF-E944-4474-B569-2BC87D9DAF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269261"/>
              </p:ext>
            </p:extLst>
          </p:nvPr>
        </p:nvGraphicFramePr>
        <p:xfrm>
          <a:off x="5891514" y="2213305"/>
          <a:ext cx="5032738" cy="419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28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14AA-6308-4E7B-BD43-68B5D26F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38" y="365125"/>
            <a:ext cx="10913962" cy="1325563"/>
          </a:xfrm>
        </p:spPr>
        <p:txBody>
          <a:bodyPr/>
          <a:lstStyle/>
          <a:p>
            <a:r>
              <a:rPr lang="en-US" b="1" dirty="0"/>
              <a:t>Comparison of Genetic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36163-5F1C-451B-A76F-465ACF9FB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44" y="1585732"/>
            <a:ext cx="3581778" cy="4305782"/>
          </a:xfrm>
        </p:spPr>
        <p:txBody>
          <a:bodyPr>
            <a:normAutofit/>
          </a:bodyPr>
          <a:lstStyle/>
          <a:p>
            <a:r>
              <a:rPr lang="en-US" sz="2400" dirty="0"/>
              <a:t>Example from each algorithm shows team convergence at earlier generation</a:t>
            </a:r>
          </a:p>
          <a:p>
            <a:r>
              <a:rPr lang="en-US" sz="2400" dirty="0"/>
              <a:t>Doesn’t tell the whole story, since the algorithms may take different amounts of time to compute each generation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9348962-FA76-48AC-B955-080A38FBA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077200"/>
              </p:ext>
            </p:extLst>
          </p:nvPr>
        </p:nvGraphicFramePr>
        <p:xfrm>
          <a:off x="3784922" y="1261644"/>
          <a:ext cx="7568877" cy="462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204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D9EF2-39B7-487C-BC82-1F940BE9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352" y="3921508"/>
            <a:ext cx="5048455" cy="2438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C0B5CC-8867-4B24-91CD-F111943CC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7729"/>
            <a:ext cx="9144000" cy="2387600"/>
          </a:xfrm>
        </p:spPr>
        <p:txBody>
          <a:bodyPr/>
          <a:lstStyle/>
          <a:p>
            <a:r>
              <a:rPr lang="en-US" b="1" dirty="0"/>
              <a:t>Genetic Algorithms and the Traveling Salesman Problem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55CF4-B801-4E62-8D83-CFFDE6CC7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3480"/>
            <a:ext cx="9144000" cy="1655762"/>
          </a:xfrm>
        </p:spPr>
        <p:txBody>
          <a:bodyPr/>
          <a:lstStyle/>
          <a:p>
            <a:r>
              <a:rPr lang="en-US" dirty="0"/>
              <a:t>Matthew Bagazinski and Pete </a:t>
            </a:r>
            <a:r>
              <a:rPr lang="en-US" dirty="0" err="1"/>
              <a:t>Szyjka</a:t>
            </a:r>
            <a:endParaRPr lang="en-US" dirty="0"/>
          </a:p>
          <a:p>
            <a:r>
              <a:rPr lang="en-US" dirty="0"/>
              <a:t>Faculty Mentor: Dr. Jeffrey Kastner, Dr. Manish Kumar</a:t>
            </a:r>
          </a:p>
          <a:p>
            <a:r>
              <a:rPr lang="en-US" dirty="0"/>
              <a:t>GRA: Siddharth Sridhar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6DBE1-3AB1-47F4-A2E3-6BA4469BE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" y="3203480"/>
            <a:ext cx="3140377" cy="3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FC950-3FE7-47A1-B07D-56F669425262}"/>
              </a:ext>
            </a:extLst>
          </p:cNvPr>
          <p:cNvSpPr txBox="1"/>
          <p:nvPr/>
        </p:nvSpPr>
        <p:spPr>
          <a:xfrm>
            <a:off x="275422" y="6360271"/>
            <a:ext cx="314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NSF Grant EEC-17110826</a:t>
            </a:r>
          </a:p>
        </p:txBody>
      </p:sp>
    </p:spTree>
    <p:extLst>
      <p:ext uri="{BB962C8B-B14F-4D97-AF65-F5344CB8AC3E}">
        <p14:creationId xmlns:p14="http://schemas.microsoft.com/office/powerpoint/2010/main" val="185078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81C1-E59A-4E00-BCA2-67F026307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Temporal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4F85-F06B-4476-9CB7-0C005E8BF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380"/>
            <a:ext cx="10515600" cy="4841458"/>
          </a:xfrm>
        </p:spPr>
        <p:txBody>
          <a:bodyPr/>
          <a:lstStyle/>
          <a:p>
            <a:r>
              <a:rPr lang="en-US" dirty="0"/>
              <a:t>Time to reach different path length?</a:t>
            </a:r>
          </a:p>
          <a:p>
            <a:r>
              <a:rPr lang="en-US" dirty="0"/>
              <a:t>How much less time than the Benchmark?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C169CA-C4FE-4CCF-85B3-02546AF02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77999"/>
              </p:ext>
            </p:extLst>
          </p:nvPr>
        </p:nvGraphicFramePr>
        <p:xfrm>
          <a:off x="1385636" y="2673899"/>
          <a:ext cx="9420728" cy="3503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5182">
                  <a:extLst>
                    <a:ext uri="{9D8B030D-6E8A-4147-A177-3AD203B41FA5}">
                      <a16:colId xmlns:a16="http://schemas.microsoft.com/office/drawing/2014/main" val="351949010"/>
                    </a:ext>
                  </a:extLst>
                </a:gridCol>
                <a:gridCol w="2355182">
                  <a:extLst>
                    <a:ext uri="{9D8B030D-6E8A-4147-A177-3AD203B41FA5}">
                      <a16:colId xmlns:a16="http://schemas.microsoft.com/office/drawing/2014/main" val="3199022349"/>
                    </a:ext>
                  </a:extLst>
                </a:gridCol>
                <a:gridCol w="2355182">
                  <a:extLst>
                    <a:ext uri="{9D8B030D-6E8A-4147-A177-3AD203B41FA5}">
                      <a16:colId xmlns:a16="http://schemas.microsoft.com/office/drawing/2014/main" val="1769714814"/>
                    </a:ext>
                  </a:extLst>
                </a:gridCol>
                <a:gridCol w="2355182">
                  <a:extLst>
                    <a:ext uri="{9D8B030D-6E8A-4147-A177-3AD203B41FA5}">
                      <a16:colId xmlns:a16="http://schemas.microsoft.com/office/drawing/2014/main" val="1636994646"/>
                    </a:ext>
                  </a:extLst>
                </a:gridCol>
              </a:tblGrid>
              <a:tr h="8161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Fraction of the Initial Route Distance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Benchmark GA Time in Seconds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Alternative GA Time in Seconds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% Decrease in Time from Benchmark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4945996"/>
                  </a:ext>
                </a:extLst>
              </a:tr>
              <a:tr h="38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0.030277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0.015952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47.3%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27726604"/>
                  </a:ext>
                </a:extLst>
              </a:tr>
              <a:tr h="38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0.040719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0.01778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56.3%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23253590"/>
                  </a:ext>
                </a:extLst>
              </a:tr>
              <a:tr h="38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0.056924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0.023829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58.1%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9963880"/>
                  </a:ext>
                </a:extLst>
              </a:tr>
              <a:tr h="38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0.071448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0.029891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58.2%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90462971"/>
                  </a:ext>
                </a:extLst>
              </a:tr>
              <a:tr h="38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0.09109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0.04545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50.1%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04784996"/>
                  </a:ext>
                </a:extLst>
              </a:tr>
              <a:tr h="38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0.250238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0.079731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68.1%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85738240"/>
                  </a:ext>
                </a:extLst>
              </a:tr>
              <a:tr h="3838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0.24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0.335671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0.087295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73.9%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5138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662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1AEC3-A387-48B2-8A52-80A6419C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 Results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6CB9-4A30-4E59-A7C3-4A5C99A27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GA demonstrated improved performance</a:t>
            </a:r>
          </a:p>
          <a:p>
            <a:pPr lvl="1"/>
            <a:r>
              <a:rPr lang="en-US" dirty="0"/>
              <a:t>More rapid convergence: Steeper slope</a:t>
            </a:r>
          </a:p>
          <a:p>
            <a:pPr lvl="1"/>
            <a:r>
              <a:rPr lang="en-US" dirty="0"/>
              <a:t>More computationally efficient: Less time to reach each distance</a:t>
            </a:r>
          </a:p>
          <a:p>
            <a:pPr lvl="1"/>
            <a:endParaRPr lang="en-US" dirty="0"/>
          </a:p>
          <a:p>
            <a:r>
              <a:rPr lang="en-US" dirty="0"/>
              <a:t> Further research is needed to understand the impact of each of the changes made:</a:t>
            </a:r>
          </a:p>
          <a:p>
            <a:pPr lvl="1"/>
            <a:r>
              <a:rPr lang="en-US" dirty="0"/>
              <a:t>Only top three reproduce vs. best of four</a:t>
            </a:r>
          </a:p>
          <a:p>
            <a:pPr lvl="1"/>
            <a:r>
              <a:rPr lang="en-US" dirty="0"/>
              <a:t>Randomized mutations vs. sequential (flip, swap, shift)</a:t>
            </a:r>
          </a:p>
          <a:p>
            <a:pPr lvl="1"/>
            <a:r>
              <a:rPr lang="en-US" dirty="0"/>
              <a:t>Additional mutation type – three segment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8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50F64-7F48-40EC-A890-5BCE8A82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317976"/>
            <a:ext cx="10843437" cy="1009651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1" dirty="0"/>
              <a:t>Math Unit: Design of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E5B29-54FB-412F-BD7F-FDB5C531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Topic:   The TSP</a:t>
            </a:r>
          </a:p>
          <a:p>
            <a:r>
              <a:rPr lang="en-US" dirty="0"/>
              <a:t>Using a Design of Experiments (DOE) approach determine the best arrangement (timing) of emergency exits for:</a:t>
            </a:r>
          </a:p>
          <a:p>
            <a:pPr lvl="1"/>
            <a:r>
              <a:rPr lang="en-US" dirty="0"/>
              <a:t>Airliner cabin </a:t>
            </a:r>
          </a:p>
          <a:p>
            <a:pPr lvl="1"/>
            <a:r>
              <a:rPr lang="en-US" dirty="0"/>
              <a:t>Building</a:t>
            </a:r>
          </a:p>
          <a:p>
            <a:r>
              <a:rPr lang="en-US" dirty="0"/>
              <a:t>Hook approaches :</a:t>
            </a:r>
          </a:p>
          <a:p>
            <a:pPr lvl="2"/>
            <a:r>
              <a:rPr lang="en-US" dirty="0"/>
              <a:t>Provocative videos </a:t>
            </a:r>
          </a:p>
          <a:p>
            <a:pPr lvl="2"/>
            <a:r>
              <a:rPr lang="en-US" dirty="0"/>
              <a:t>Airport “field trip”</a:t>
            </a:r>
          </a:p>
          <a:p>
            <a:pPr lvl="2"/>
            <a:r>
              <a:rPr lang="en-US" dirty="0"/>
              <a:t>Practice fire drill</a:t>
            </a:r>
          </a:p>
          <a:p>
            <a:r>
              <a:rPr lang="en-US" dirty="0"/>
              <a:t>Activities considered :</a:t>
            </a:r>
          </a:p>
          <a:p>
            <a:pPr lvl="2"/>
            <a:r>
              <a:rPr lang="en-US" dirty="0"/>
              <a:t>Classroom chair / hypothetical exit arrangements</a:t>
            </a:r>
          </a:p>
          <a:p>
            <a:pPr lvl="2"/>
            <a:r>
              <a:rPr lang="en-US" dirty="0"/>
              <a:t>Building /building exit,  open vs. blocked arrangement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4C52A-185B-41DA-B038-FDB18F2ED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276" y="2956719"/>
            <a:ext cx="2514600" cy="181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0A7334-5870-4085-B5A8-E4A162648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594" y="4312920"/>
            <a:ext cx="2908164" cy="2362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E81583-7AB9-453E-B6E6-DBC9CE3D8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35" y="320119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71E7-2328-4525-A98F-AA872DBC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Physics Unit: Design an Efficient School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8AD7E-BE86-4D2C-82B3-6F7D90D4D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80" y="1825625"/>
            <a:ext cx="7832834" cy="4351338"/>
          </a:xfrm>
        </p:spPr>
        <p:txBody>
          <a:bodyPr/>
          <a:lstStyle/>
          <a:p>
            <a:r>
              <a:rPr lang="en-US" dirty="0"/>
              <a:t>Based on steps walked and stairs climbed, calculate your energy usage through your school day</a:t>
            </a:r>
          </a:p>
          <a:p>
            <a:r>
              <a:rPr lang="en-US" dirty="0"/>
              <a:t>How could you arrange your schedule to minimize energy use? To maximize?</a:t>
            </a:r>
          </a:p>
          <a:p>
            <a:r>
              <a:rPr lang="en-US" dirty="0"/>
              <a:t>Where would be the best </a:t>
            </a:r>
          </a:p>
          <a:p>
            <a:pPr marL="0" indent="0">
              <a:buNone/>
            </a:pPr>
            <a:r>
              <a:rPr lang="en-US" dirty="0"/>
              <a:t>	locker placement?</a:t>
            </a:r>
          </a:p>
          <a:p>
            <a:r>
              <a:rPr lang="en-US" dirty="0"/>
              <a:t>Constraints: announcements are</a:t>
            </a:r>
          </a:p>
          <a:p>
            <a:pPr marL="0" indent="0">
              <a:buNone/>
            </a:pPr>
            <a:r>
              <a:rPr lang="en-US" dirty="0"/>
              <a:t>	in the morning and lunch </a:t>
            </a:r>
          </a:p>
          <a:p>
            <a:pPr marL="0" indent="0">
              <a:buNone/>
            </a:pPr>
            <a:r>
              <a:rPr lang="en-US" dirty="0"/>
              <a:t>	is in the middle of the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5009A-CB9C-4699-BD73-94740C5F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93688"/>
            <a:ext cx="1612997" cy="1615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07B63E-56DF-460B-9BC1-FBD8DA9EC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210" y="1766916"/>
            <a:ext cx="2790489" cy="4468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1E61C-7B6B-46C4-B0AC-EC3ADF7A2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08" b="89199" l="8194" r="92977">
                        <a14:foregroundMark x1="45151" y1="30314" x2="44314" y2="31010"/>
                        <a14:foregroundMark x1="47157" y1="24390" x2="48328" y2="27526"/>
                        <a14:foregroundMark x1="52007" y1="23693" x2="54181" y2="26481"/>
                        <a14:foregroundMark x1="56522" y1="28920" x2="53679" y2="20209"/>
                        <a14:foregroundMark x1="49666" y1="65505" x2="41806" y2="69338"/>
                        <a14:foregroundMark x1="42977" y1="62718" x2="41472" y2="52613"/>
                        <a14:foregroundMark x1="47659" y1="51568" x2="56689" y2="63763"/>
                        <a14:foregroundMark x1="59699" y1="52613" x2="52843" y2="54704"/>
                        <a14:foregroundMark x1="63545" y1="32056" x2="66388" y2="31010"/>
                        <a14:foregroundMark x1="43645" y1="31707" x2="33278" y2="31010"/>
                        <a14:foregroundMark x1="29766" y1="35889" x2="21572" y2="35889"/>
                        <a14:foregroundMark x1="18729" y1="38328" x2="8361" y2="38328"/>
                        <a14:foregroundMark x1="80602" y1="38676" x2="90468" y2="36934"/>
                        <a14:foregroundMark x1="90468" y1="39721" x2="90301" y2="57840"/>
                        <a14:foregroundMark x1="92308" y1="41812" x2="91806" y2="62718"/>
                        <a14:foregroundMark x1="91806" y1="35192" x2="92977" y2="39721"/>
                        <a14:foregroundMark x1="58361" y1="31010" x2="58361" y2="31010"/>
                        <a14:foregroundMark x1="56522" y1="69686" x2="56522" y2="69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450" y="5044212"/>
            <a:ext cx="3516760" cy="168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108FC-7CFF-4FF4-A439-DD48FFEB5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82" y="211999"/>
            <a:ext cx="11139854" cy="13373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dirty="0">
                <a:solidFill>
                  <a:srgbClr val="FFFFFF"/>
                </a:solidFill>
              </a:rPr>
              <a:t>    </a:t>
            </a:r>
            <a:r>
              <a:rPr lang="en-US" sz="4800" b="1" dirty="0">
                <a:solidFill>
                  <a:srgbClr val="FFFFFF"/>
                </a:solidFill>
              </a:rPr>
              <a:t>Questions?   </a:t>
            </a:r>
            <a:r>
              <a:rPr lang="en-US" sz="3000" b="1" dirty="0">
                <a:solidFill>
                  <a:srgbClr val="FFFFFF"/>
                </a:solidFill>
              </a:rPr>
              <a:t>Comments?    </a:t>
            </a:r>
            <a:r>
              <a:rPr lang="en-US" sz="2400" b="1" dirty="0">
                <a:solidFill>
                  <a:srgbClr val="FFFFFF"/>
                </a:solidFill>
              </a:rPr>
              <a:t>Gripes?     </a:t>
            </a:r>
            <a:r>
              <a:rPr lang="en-US" sz="1800" b="1" dirty="0">
                <a:solidFill>
                  <a:srgbClr val="FFFFFF"/>
                </a:solidFill>
              </a:rPr>
              <a:t>Complaints?      </a:t>
            </a:r>
            <a:r>
              <a:rPr lang="en-US" sz="1600" b="1" dirty="0">
                <a:solidFill>
                  <a:srgbClr val="FFFFFF"/>
                </a:solidFill>
              </a:rPr>
              <a:t>Critiques?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90F80EB-09D1-412A-AEAE-252BF0A2A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03" y="2277802"/>
            <a:ext cx="5564916" cy="23472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FD5A2A-8CA9-47F5-A97D-FE23DDBF9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882" y="2423955"/>
            <a:ext cx="5584813" cy="400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438FE-9868-4E6D-9757-A0EBD7E91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862" y="4626710"/>
            <a:ext cx="2008878" cy="2231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1FB91-A5F1-43EB-B529-2CDE9A15D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400" y="4625002"/>
            <a:ext cx="3514718" cy="223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06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EAEF-F6B4-44DE-A57B-2EC45D93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52087-B67E-4A3E-84C6-9A45364C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https://www.youtube.com/watch?v=dGHmHTc9zoI&amp;feature=youtu.be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86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3A32-76BF-4D2A-8B49-58D86198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Example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C41C0-34F7-4B1D-8B7D-1C9E12B19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54" y="1562661"/>
            <a:ext cx="11500692" cy="4351338"/>
          </a:xfrm>
        </p:spPr>
        <p:txBody>
          <a:bodyPr/>
          <a:lstStyle/>
          <a:p>
            <a:r>
              <a:rPr lang="en-US" dirty="0"/>
              <a:t>Best path AREAS:             Similar                                             Different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CE1BC-332E-4F3A-B337-325DB8610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3" y="2225756"/>
            <a:ext cx="9790550" cy="42776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601E0A3-D2BB-4FB5-B45F-84897C325D99}"/>
              </a:ext>
            </a:extLst>
          </p:cNvPr>
          <p:cNvSpPr/>
          <p:nvPr/>
        </p:nvSpPr>
        <p:spPr>
          <a:xfrm>
            <a:off x="6637662" y="2809877"/>
            <a:ext cx="192795" cy="206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770FBC-0B7A-4A4E-962D-3C340E31DF62}"/>
              </a:ext>
            </a:extLst>
          </p:cNvPr>
          <p:cNvSpPr/>
          <p:nvPr/>
        </p:nvSpPr>
        <p:spPr>
          <a:xfrm>
            <a:off x="5411893" y="1726603"/>
            <a:ext cx="385591" cy="389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AD25887-5021-4B9E-AE1A-119E9B584BF4}"/>
              </a:ext>
            </a:extLst>
          </p:cNvPr>
          <p:cNvSpPr/>
          <p:nvPr/>
        </p:nvSpPr>
        <p:spPr>
          <a:xfrm>
            <a:off x="10174363" y="1641461"/>
            <a:ext cx="593650" cy="389530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43B4E912-9B21-4B45-B5A4-E2ACBEB81ABD}"/>
              </a:ext>
            </a:extLst>
          </p:cNvPr>
          <p:cNvSpPr/>
          <p:nvPr/>
        </p:nvSpPr>
        <p:spPr>
          <a:xfrm>
            <a:off x="5066782" y="4207155"/>
            <a:ext cx="385591" cy="239665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B0AE07F-CA9C-4B75-8A0D-EE1E379A9A9E}"/>
              </a:ext>
            </a:extLst>
          </p:cNvPr>
          <p:cNvSpPr/>
          <p:nvPr/>
        </p:nvSpPr>
        <p:spPr>
          <a:xfrm>
            <a:off x="9580713" y="4237188"/>
            <a:ext cx="385591" cy="239665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ED20D3-51A3-477F-8726-700D3093AF69}"/>
              </a:ext>
            </a:extLst>
          </p:cNvPr>
          <p:cNvSpPr/>
          <p:nvPr/>
        </p:nvSpPr>
        <p:spPr>
          <a:xfrm>
            <a:off x="2035593" y="2839915"/>
            <a:ext cx="192795" cy="206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B08CD4-756F-4BDA-81EE-EC07D3D03CA2}"/>
              </a:ext>
            </a:extLst>
          </p:cNvPr>
          <p:cNvSpPr/>
          <p:nvPr/>
        </p:nvSpPr>
        <p:spPr>
          <a:xfrm>
            <a:off x="6004537" y="1763457"/>
            <a:ext cx="385591" cy="31582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3C5519-EEB3-42FB-A2EF-71CB8D2F484B}"/>
              </a:ext>
            </a:extLst>
          </p:cNvPr>
          <p:cNvSpPr/>
          <p:nvPr/>
        </p:nvSpPr>
        <p:spPr>
          <a:xfrm>
            <a:off x="1873158" y="4470245"/>
            <a:ext cx="192796" cy="2063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094C49-0663-480A-8033-D6C3DA29E068}"/>
              </a:ext>
            </a:extLst>
          </p:cNvPr>
          <p:cNvSpPr/>
          <p:nvPr/>
        </p:nvSpPr>
        <p:spPr>
          <a:xfrm>
            <a:off x="6541265" y="4552830"/>
            <a:ext cx="192794" cy="2063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E94BF6-14B1-4DE1-BFB6-3112FEB7B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08" y="3610303"/>
            <a:ext cx="420660" cy="2560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FAD12E-7DA8-4363-9DF0-82D9A58D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43" y="3482276"/>
            <a:ext cx="420660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8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876E-8092-43E0-B82A-6869306D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064"/>
            <a:ext cx="10515600" cy="1325563"/>
          </a:xfrm>
        </p:spPr>
        <p:txBody>
          <a:bodyPr/>
          <a:lstStyle/>
          <a:p>
            <a:r>
              <a:rPr lang="en-US" b="1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5C635-ABB2-4625-8357-F077887A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774" y="1250347"/>
            <a:ext cx="8934450" cy="1050831"/>
          </a:xfrm>
        </p:spPr>
        <p:txBody>
          <a:bodyPr>
            <a:normAutofit/>
          </a:bodyPr>
          <a:lstStyle/>
          <a:p>
            <a:r>
              <a:rPr lang="en-US" sz="2400" dirty="0"/>
              <a:t>Number of generations to an optimal path</a:t>
            </a:r>
          </a:p>
          <a:p>
            <a:r>
              <a:rPr lang="en-US" sz="2400" dirty="0"/>
              <a:t>Time to come within 5% of the optimal path?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7E84C-ED94-46FD-988A-5D42FF35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1528"/>
            <a:ext cx="9950493" cy="46264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95A393A-1506-4A1D-9B0C-5F8410825DC3}"/>
              </a:ext>
            </a:extLst>
          </p:cNvPr>
          <p:cNvSpPr/>
          <p:nvPr/>
        </p:nvSpPr>
        <p:spPr>
          <a:xfrm>
            <a:off x="4713372" y="5067655"/>
            <a:ext cx="361241" cy="361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3D8EB55-3023-45B5-AF4A-2EC763E2AB4B}"/>
              </a:ext>
            </a:extLst>
          </p:cNvPr>
          <p:cNvSpPr/>
          <p:nvPr/>
        </p:nvSpPr>
        <p:spPr>
          <a:xfrm rot="6897747">
            <a:off x="4778171" y="4543574"/>
            <a:ext cx="800517" cy="2424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29B67-87BE-4356-AEDF-2FC6C024E533}"/>
              </a:ext>
            </a:extLst>
          </p:cNvPr>
          <p:cNvSpPr txBox="1"/>
          <p:nvPr/>
        </p:nvSpPr>
        <p:spPr>
          <a:xfrm>
            <a:off x="4669186" y="3084252"/>
            <a:ext cx="2714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~2000 Generations crossover</a:t>
            </a:r>
          </a:p>
          <a:p>
            <a:r>
              <a:rPr lang="en-US" b="1" dirty="0"/>
              <a:t>3-Opt computational intensity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9C1FA-09A0-430B-A0B5-36A4D53D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26" y="4484775"/>
            <a:ext cx="304826" cy="475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EE048C-9DA3-470E-86EB-64737EB707C1}"/>
              </a:ext>
            </a:extLst>
          </p:cNvPr>
          <p:cNvSpPr txBox="1"/>
          <p:nvPr/>
        </p:nvSpPr>
        <p:spPr>
          <a:xfrm>
            <a:off x="2324376" y="4124737"/>
            <a:ext cx="2414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Early Stable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F8C3B6-8D02-4509-97BE-3CA729739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189" y="4051367"/>
            <a:ext cx="615774" cy="960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0B098B-0A40-485B-8BA2-837637B56828}"/>
              </a:ext>
            </a:extLst>
          </p:cNvPr>
          <p:cNvSpPr txBox="1"/>
          <p:nvPr/>
        </p:nvSpPr>
        <p:spPr>
          <a:xfrm>
            <a:off x="7900012" y="3650383"/>
            <a:ext cx="237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Probable “Best Routes”</a:t>
            </a:r>
          </a:p>
          <a:p>
            <a:pPr algn="ctr"/>
            <a:r>
              <a:rPr lang="en-US" b="1" dirty="0"/>
              <a:t>Stabilized</a:t>
            </a: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F27F3743-9A6B-4D34-9076-7828A84EF945}"/>
              </a:ext>
            </a:extLst>
          </p:cNvPr>
          <p:cNvSpPr/>
          <p:nvPr/>
        </p:nvSpPr>
        <p:spPr>
          <a:xfrm>
            <a:off x="2324375" y="5245187"/>
            <a:ext cx="300941" cy="5787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06FC54-8019-46FE-8B7E-05882EE216D9}"/>
              </a:ext>
            </a:extLst>
          </p:cNvPr>
          <p:cNvSpPr txBox="1"/>
          <p:nvPr/>
        </p:nvSpPr>
        <p:spPr>
          <a:xfrm>
            <a:off x="995423" y="5823921"/>
            <a:ext cx="344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Probable Time-Sensitive Solution</a:t>
            </a:r>
          </a:p>
        </p:txBody>
      </p:sp>
    </p:spTree>
    <p:extLst>
      <p:ext uri="{BB962C8B-B14F-4D97-AF65-F5344CB8AC3E}">
        <p14:creationId xmlns:p14="http://schemas.microsoft.com/office/powerpoint/2010/main" val="895609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38716F-7B45-4C20-BA02-FE96855D0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421" y="2981326"/>
            <a:ext cx="7448204" cy="182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70F11-10C0-4EE9-B32B-4588DA94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2-Opt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EC9D2-3FFE-4E00-8034-18C0A371C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Once we have a path established, the 2-Opt algorithm can refine it</a:t>
            </a:r>
          </a:p>
          <a:p>
            <a:r>
              <a:rPr lang="en-US" dirty="0"/>
              <a:t>Essentially switches two paths to see which provides the shorter distance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(Pseudocode)</a:t>
            </a:r>
          </a:p>
          <a:p>
            <a:r>
              <a:rPr lang="en-US" dirty="0"/>
              <a:t>For each path</a:t>
            </a:r>
          </a:p>
          <a:p>
            <a:pPr lvl="1"/>
            <a:r>
              <a:rPr lang="en-US" sz="2600" dirty="0"/>
              <a:t>Switch with another path</a:t>
            </a:r>
          </a:p>
          <a:p>
            <a:pPr lvl="2"/>
            <a:r>
              <a:rPr lang="en-US" sz="2400" dirty="0"/>
              <a:t>Check to see which is shorter</a:t>
            </a:r>
          </a:p>
          <a:p>
            <a:pPr lvl="2"/>
            <a:r>
              <a:rPr lang="en-US" sz="2400" dirty="0"/>
              <a:t>If new path is shorter, modify path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4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BD6603-B9CA-419A-B6B0-54D246276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6" b="1"/>
          <a:stretch/>
        </p:blipFill>
        <p:spPr>
          <a:xfrm>
            <a:off x="4639056" y="0"/>
            <a:ext cx="7552944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DA3D1-E2C5-4856-9D79-D2C75FE83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183" y="1169044"/>
            <a:ext cx="4814321" cy="5023412"/>
          </a:xfrm>
        </p:spPr>
        <p:txBody>
          <a:bodyPr>
            <a:normAutofit/>
          </a:bodyPr>
          <a:lstStyle/>
          <a:p>
            <a:r>
              <a:rPr lang="en-US" sz="2400" b="1" dirty="0"/>
              <a:t>Abstract</a:t>
            </a:r>
          </a:p>
          <a:p>
            <a:r>
              <a:rPr lang="en-US" sz="2400" b="1" dirty="0"/>
              <a:t>Research Training</a:t>
            </a:r>
          </a:p>
          <a:p>
            <a:r>
              <a:rPr lang="en-US" sz="2400" b="1" dirty="0"/>
              <a:t>Goals, Objectives, Research Tasks</a:t>
            </a:r>
          </a:p>
          <a:p>
            <a:r>
              <a:rPr lang="en-US" sz="2400" b="1" dirty="0"/>
              <a:t>Introduction</a:t>
            </a:r>
          </a:p>
          <a:p>
            <a:r>
              <a:rPr lang="en-US" sz="2400" b="1" dirty="0"/>
              <a:t>Sample Problem</a:t>
            </a:r>
          </a:p>
          <a:p>
            <a:r>
              <a:rPr lang="en-US" sz="2400" b="1" dirty="0"/>
              <a:t>Background Information</a:t>
            </a:r>
          </a:p>
          <a:p>
            <a:r>
              <a:rPr lang="en-US" sz="2400" b="1" dirty="0"/>
              <a:t>Research Timeline</a:t>
            </a:r>
          </a:p>
          <a:p>
            <a:r>
              <a:rPr lang="en-US" sz="2400" b="1" dirty="0"/>
              <a:t>Progress, Results</a:t>
            </a:r>
          </a:p>
          <a:p>
            <a:r>
              <a:rPr lang="en-US" sz="2400" b="1" dirty="0"/>
              <a:t>Teacher Specific Activities</a:t>
            </a:r>
          </a:p>
          <a:p>
            <a:r>
              <a:rPr lang="en-US" sz="2400" b="1" dirty="0"/>
              <a:t>Questions</a:t>
            </a:r>
          </a:p>
          <a:p>
            <a:endParaRPr lang="en-US" sz="2400" dirty="0"/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49688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DAAB-FFBD-4879-8442-C45F95A41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Research Training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FA042-968F-4337-B5FF-C6CE41BE1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955" y="0"/>
            <a:ext cx="5000625" cy="2133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04839-C698-427A-B637-536895530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Library research methods</a:t>
            </a:r>
          </a:p>
          <a:p>
            <a:r>
              <a:rPr lang="en-US" dirty="0"/>
              <a:t>Journal article writing </a:t>
            </a:r>
          </a:p>
          <a:p>
            <a:r>
              <a:rPr lang="en-US" dirty="0"/>
              <a:t>Engineering design process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Coding review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Coding academic Traveling Salesman Problems and their approaches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Field trips</a:t>
            </a:r>
          </a:p>
          <a:p>
            <a:r>
              <a:rPr lang="en-US" dirty="0"/>
              <a:t>Advisor-GRA discussions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08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BCA6-B733-4902-A8CF-EFD1657F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-343005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Abstract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E4DAFB4-BAD6-4779-9EFD-D151D9CD1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51" b="-1"/>
          <a:stretch/>
        </p:blipFill>
        <p:spPr>
          <a:xfrm>
            <a:off x="20" y="10"/>
            <a:ext cx="3669155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4DAED-B499-4428-8AD8-0644474C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807" y="814801"/>
            <a:ext cx="6864173" cy="50663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Travelling salesmen want to find the shortest distance over a route of destinations, visiting each only once  </a:t>
            </a:r>
          </a:p>
          <a:p>
            <a:pPr marL="0" indent="0">
              <a:buNone/>
            </a:pPr>
            <a:r>
              <a:rPr lang="en-US" sz="3200" b="1" dirty="0">
                <a:latin typeface="+mj-lt"/>
              </a:rPr>
              <a:t>The Travelling Salesperson Problem (TSP) has commercial applications but computation cost is prohibitive as the number of destinations increase  </a:t>
            </a:r>
          </a:p>
          <a:p>
            <a:pPr marL="0" indent="0">
              <a:buNone/>
            </a:pPr>
            <a:r>
              <a:rPr lang="en-US" sz="3200" b="1" dirty="0">
                <a:latin typeface="+mj-lt"/>
              </a:rPr>
              <a:t>A genetic algorithm is a method to help find TSP “good enough” solutions</a:t>
            </a:r>
          </a:p>
          <a:p>
            <a:pPr marL="0" indent="0">
              <a:buNone/>
            </a:pPr>
            <a:r>
              <a:rPr lang="en-US" sz="3200" b="1" dirty="0">
                <a:latin typeface="+mj-lt"/>
              </a:rPr>
              <a:t>With various techniques, we create a more efficient algorithm to find the shortest paths</a:t>
            </a:r>
          </a:p>
        </p:txBody>
      </p:sp>
    </p:spTree>
    <p:extLst>
      <p:ext uri="{BB962C8B-B14F-4D97-AF65-F5344CB8AC3E}">
        <p14:creationId xmlns:p14="http://schemas.microsoft.com/office/powerpoint/2010/main" val="849203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63F69-C8F4-46B0-830A-DE1BB6D5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760" y="468045"/>
            <a:ext cx="5457205" cy="145405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Goals Objectives Tasks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EB6FB-2100-43A0-9B9A-1BF03F927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1593" r="11973" b="1"/>
          <a:stretch/>
        </p:blipFill>
        <p:spPr>
          <a:xfrm>
            <a:off x="-1" y="76200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3D08-E49B-4497-9017-1504BDBA1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68" y="1071197"/>
            <a:ext cx="7409741" cy="609599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</a:rPr>
              <a:t>Understand the TSP</a:t>
            </a:r>
          </a:p>
          <a:p>
            <a:r>
              <a:rPr lang="en-US" b="1" dirty="0">
                <a:solidFill>
                  <a:srgbClr val="000000"/>
                </a:solidFill>
                <a:latin typeface="+mj-lt"/>
              </a:rPr>
              <a:t>Understand, exploit various solution methods </a:t>
            </a:r>
          </a:p>
          <a:p>
            <a:r>
              <a:rPr lang="en-US" b="1" dirty="0">
                <a:solidFill>
                  <a:srgbClr val="000000"/>
                </a:solidFill>
                <a:latin typeface="+mj-lt"/>
              </a:rPr>
              <a:t>Improve coding skills</a:t>
            </a:r>
          </a:p>
          <a:p>
            <a:r>
              <a:rPr lang="en-US" b="1" dirty="0">
                <a:solidFill>
                  <a:srgbClr val="000000"/>
                </a:solidFill>
                <a:latin typeface="+mj-lt"/>
              </a:rPr>
              <a:t>Add to body of knowledge of TSP solutions</a:t>
            </a:r>
          </a:p>
          <a:p>
            <a:r>
              <a:rPr lang="en-US" b="1" dirty="0">
                <a:solidFill>
                  <a:srgbClr val="000000"/>
                </a:solidFill>
                <a:latin typeface="+mj-lt"/>
              </a:rPr>
              <a:t>Attempt to improve TSP  solutions with more efficient code (Research Task ), e.g., more destinations, shorter computation time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0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0DC2-2ACD-483F-A40A-B4A2FB6E1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E1DB4-909C-419B-987D-5F5075EA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8450" cy="2822575"/>
          </a:xfrm>
        </p:spPr>
        <p:txBody>
          <a:bodyPr/>
          <a:lstStyle/>
          <a:p>
            <a:r>
              <a:rPr lang="en-US" dirty="0"/>
              <a:t>What is the Travelling Salesman Problem?</a:t>
            </a:r>
          </a:p>
          <a:p>
            <a:r>
              <a:rPr lang="en-US" dirty="0"/>
              <a:t>What are applications?</a:t>
            </a:r>
          </a:p>
          <a:p>
            <a:r>
              <a:rPr lang="en-US" dirty="0"/>
              <a:t>Why do people study it?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DD20D-569B-46D9-92CF-D77A04B6A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07" y="2360713"/>
            <a:ext cx="3506493" cy="3927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EAD24-D283-4496-A580-194DC3D4A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3748058"/>
            <a:ext cx="5991225" cy="2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mazon cluster of delivery destinations and routes&#10;&#10;Description automatically generated">
            <a:extLst>
              <a:ext uri="{FF2B5EF4-FFF2-40B4-BE49-F238E27FC236}">
                <a16:creationId xmlns:a16="http://schemas.microsoft.com/office/drawing/2014/main" id="{C8147155-94BA-4D40-A215-3C56D31DB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8" r="-2" b="14490"/>
          <a:stretch/>
        </p:blipFill>
        <p:spPr>
          <a:xfrm>
            <a:off x="4484343" y="-199476"/>
            <a:ext cx="8390061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884064-E690-445B-BBD9-23180C618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5" r="-1" b="8982"/>
          <a:stretch/>
        </p:blipFill>
        <p:spPr>
          <a:xfrm>
            <a:off x="6413631" y="3732837"/>
            <a:ext cx="5567733" cy="312516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D0E12-F200-4649-B9FB-BCC369D2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220488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Visualizing The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B2276-CAAE-4E23-9934-F325735DC570}"/>
              </a:ext>
            </a:extLst>
          </p:cNvPr>
          <p:cNvSpPr txBox="1"/>
          <p:nvPr/>
        </p:nvSpPr>
        <p:spPr>
          <a:xfrm>
            <a:off x="888495" y="749028"/>
            <a:ext cx="4803637" cy="4308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What’s the shortest, cheapest, fastest path 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How should one cluster routes if multiple salesmen are available?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7A5E4AE-BD85-4184-9D0D-717E31D4A9F6}"/>
              </a:ext>
            </a:extLst>
          </p:cNvPr>
          <p:cNvSpPr/>
          <p:nvPr/>
        </p:nvSpPr>
        <p:spPr>
          <a:xfrm>
            <a:off x="1331089" y="3657988"/>
            <a:ext cx="4277544" cy="2696901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97FB2-8913-4E79-A7F5-EB1596958C88}"/>
              </a:ext>
            </a:extLst>
          </p:cNvPr>
          <p:cNvSpPr/>
          <p:nvPr/>
        </p:nvSpPr>
        <p:spPr>
          <a:xfrm>
            <a:off x="1626775" y="4098497"/>
            <a:ext cx="36861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Should I use a model that checks every possible combination of paths?</a:t>
            </a:r>
          </a:p>
        </p:txBody>
      </p:sp>
    </p:spTree>
    <p:extLst>
      <p:ext uri="{BB962C8B-B14F-4D97-AF65-F5344CB8AC3E}">
        <p14:creationId xmlns:p14="http://schemas.microsoft.com/office/powerpoint/2010/main" val="9869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33F4-A0D2-466F-A3AD-5D6537150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34" y="33034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Background – Traveling Salesman Problem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960DC0-DC2E-4201-8758-006B5DA5A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20" y="1714145"/>
            <a:ext cx="6111099" cy="45833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1B56-301E-413E-ABC8-A105BB9BC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8037"/>
            <a:ext cx="5949109" cy="3627724"/>
          </a:xfrm>
        </p:spPr>
        <p:txBody>
          <a:bodyPr>
            <a:normAutofit/>
          </a:bodyPr>
          <a:lstStyle/>
          <a:p>
            <a:r>
              <a:rPr lang="en-US" dirty="0"/>
              <a:t>TSP objective …. The shortest path </a:t>
            </a:r>
          </a:p>
          <a:p>
            <a:r>
              <a:rPr lang="en-US" dirty="0"/>
              <a:t>Go to every city, return home</a:t>
            </a:r>
          </a:p>
          <a:p>
            <a:r>
              <a:rPr lang="en-US" dirty="0"/>
              <a:t>How many cities?   N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dirty="0"/>
              <a:t>How many possible paths?  </a:t>
            </a:r>
            <a:r>
              <a:rPr lang="en-US" b="1" dirty="0"/>
              <a:t>O</a:t>
            </a:r>
            <a:r>
              <a:rPr lang="en-US" sz="3600" b="1" dirty="0"/>
              <a:t>(N!)</a:t>
            </a:r>
          </a:p>
          <a:p>
            <a:r>
              <a:rPr lang="en-US" dirty="0"/>
              <a:t>Most probable system reaction</a:t>
            </a:r>
            <a:r>
              <a:rPr lang="en-US" sz="3200" dirty="0"/>
              <a:t>:</a:t>
            </a:r>
          </a:p>
        </p:txBody>
      </p:sp>
      <p:pic>
        <p:nvPicPr>
          <p:cNvPr id="4098" name="Picture 2" descr="Image result for computer fire images">
            <a:extLst>
              <a:ext uri="{FF2B5EF4-FFF2-40B4-BE49-F238E27FC236}">
                <a16:creationId xmlns:a16="http://schemas.microsoft.com/office/drawing/2014/main" id="{85DB48A3-9C81-4F11-BC2B-8148363E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10" y="3796496"/>
            <a:ext cx="2997842" cy="23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E5064B-ABC2-4A1E-94CC-55E598107FF5}"/>
              </a:ext>
            </a:extLst>
          </p:cNvPr>
          <p:cNvSpPr txBox="1"/>
          <p:nvPr/>
        </p:nvSpPr>
        <p:spPr>
          <a:xfrm>
            <a:off x="6629706" y="1529479"/>
            <a:ext cx="464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United States Selection of Delivery 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E44C0-ACE6-47C7-AD9D-993943D37EE1}"/>
              </a:ext>
            </a:extLst>
          </p:cNvPr>
          <p:cNvSpPr txBox="1"/>
          <p:nvPr/>
        </p:nvSpPr>
        <p:spPr>
          <a:xfrm>
            <a:off x="359885" y="6177624"/>
            <a:ext cx="558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Solutions ?</a:t>
            </a:r>
          </a:p>
        </p:txBody>
      </p:sp>
    </p:spTree>
    <p:extLst>
      <p:ext uri="{BB962C8B-B14F-4D97-AF65-F5344CB8AC3E}">
        <p14:creationId xmlns:p14="http://schemas.microsoft.com/office/powerpoint/2010/main" val="1983304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1163</Words>
  <Application>Microsoft Office PowerPoint</Application>
  <PresentationFormat>Widescreen</PresentationFormat>
  <Paragraphs>321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Office Theme</vt:lpstr>
      <vt:lpstr>PowerPoint Presentation</vt:lpstr>
      <vt:lpstr>Genetic Algorithms and the Traveling Salesman Problem</vt:lpstr>
      <vt:lpstr>PowerPoint Presentation</vt:lpstr>
      <vt:lpstr>Research Training </vt:lpstr>
      <vt:lpstr>Abstract</vt:lpstr>
      <vt:lpstr>Goals Objectives Tasks</vt:lpstr>
      <vt:lpstr>Introduction</vt:lpstr>
      <vt:lpstr>Visualizing The Problem</vt:lpstr>
      <vt:lpstr>Background – Traveling Salesman Problem</vt:lpstr>
      <vt:lpstr>Traveling Salesman Problem  Practical Solution</vt:lpstr>
      <vt:lpstr>Traveling Salesman Problem  Practical Solutions</vt:lpstr>
      <vt:lpstr>PROPOSED SOLUTION: Genetic Algorithm   (GA)</vt:lpstr>
      <vt:lpstr>Traveling Salesman Problem  Practical Solutions….Genetic Algorithms</vt:lpstr>
      <vt:lpstr>Traveling Salesman Problem  Practical Solutions….Genetic Algorithms </vt:lpstr>
      <vt:lpstr>Traveling Salesman Problem  Practical Solutions….Genetic Algorithms  Mutation and Repopulation</vt:lpstr>
      <vt:lpstr>Traveling Salesman Problem  Practical Solutions….Genetic Algorithms  Our Approach</vt:lpstr>
      <vt:lpstr>Genetic  Algorithm  in Action</vt:lpstr>
      <vt:lpstr>Comparison of Algorithms</vt:lpstr>
      <vt:lpstr>Comparison of Genetic Algorithms</vt:lpstr>
      <vt:lpstr>Temporal Analysis</vt:lpstr>
      <vt:lpstr>Research Results and Conclusion</vt:lpstr>
      <vt:lpstr> Math Unit: Design of Experiments</vt:lpstr>
      <vt:lpstr>Physics Unit: Design an Efficient School Day</vt:lpstr>
      <vt:lpstr>    Questions?   Comments?    Gripes?     Complaints?      Critiques?</vt:lpstr>
      <vt:lpstr>Video</vt:lpstr>
      <vt:lpstr>Example Results</vt:lpstr>
      <vt:lpstr>Analysis</vt:lpstr>
      <vt:lpstr>2-Opt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 Algorithms and the Traveling Salesman Problem</dc:title>
  <dc:creator>RET</dc:creator>
  <cp:lastModifiedBy>Matthew Bagazinski</cp:lastModifiedBy>
  <cp:revision>51</cp:revision>
  <dcterms:created xsi:type="dcterms:W3CDTF">2019-07-16T19:16:17Z</dcterms:created>
  <dcterms:modified xsi:type="dcterms:W3CDTF">2019-07-26T03:48:11Z</dcterms:modified>
</cp:coreProperties>
</file>